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9" r:id="rId25"/>
    <p:sldId id="278" r:id="rId26"/>
  </p:sldIdLst>
  <p:sldSz cx="9144000" cy="5143500" type="screen16x9"/>
  <p:notesSz cx="6858000" cy="9144000"/>
  <p:embeddedFontLst>
    <p:embeddedFont>
      <p:font typeface="Roboto" panose="02000000000000000000" pitchFamily="2" charset="0"/>
      <p:regular r:id="rId28"/>
      <p:bold r:id="rId29"/>
      <p:italic r:id="rId30"/>
      <p:boldItalic r:id="rId31"/>
    </p:embeddedFont>
    <p:embeddedFont>
      <p:font typeface="Roboto Black" panose="02000000000000000000" pitchFamily="2" charset="0"/>
      <p:bold r:id="rId32"/>
      <p:italic r:id="rId33"/>
      <p:boldItalic r:id="rId34"/>
    </p:embeddedFont>
    <p:embeddedFont>
      <p:font typeface="Roboto Light" panose="02000000000000000000" pitchFamily="2" charset="0"/>
      <p:regular r:id="rId35"/>
      <p:bold r:id="rId36"/>
      <p:italic r:id="rId37"/>
      <p:boldItalic r:id="rId38"/>
    </p:embeddedFont>
    <p:embeddedFont>
      <p:font typeface="Roboto Medium" panose="02000000000000000000" pitchFamily="2" charset="0"/>
      <p:regular r:id="rId39"/>
      <p:bold r:id="rId40"/>
      <p:italic r:id="rId41"/>
      <p:boldItalic r:id="rId42"/>
    </p:embeddedFont>
    <p:embeddedFont>
      <p:font typeface="Roboto SemiBold" panose="02000000000000000000" pitchFamily="2" charset="0"/>
      <p:regular r:id="rId43"/>
      <p:bold r:id="rId44"/>
      <p:italic r:id="rId45"/>
      <p:boldItalic r:id="rId46"/>
    </p:embeddedFont>
    <p:embeddedFont>
      <p:font typeface="Roboto Serif ExtraBold" pitchFamily="2" charset="77"/>
      <p:bold r:id="rId47"/>
      <p:italic r:id="rId48"/>
      <p:boldItalic r:id="rId49"/>
    </p:embeddedFont>
    <p:embeddedFont>
      <p:font typeface="Roboto Thin" panose="02000000000000000000" pitchFamily="2" charset="0"/>
      <p:regular r:id="rId50"/>
      <p:bold r:id="rId51"/>
      <p:italic r:id="rId52"/>
      <p:boldItalic r:id="rId5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202">
          <p15:clr>
            <a:srgbClr val="9AA0A6"/>
          </p15:clr>
        </p15:guide>
        <p15:guide id="4" pos="1209">
          <p15:clr>
            <a:srgbClr val="9AA0A6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5" roundtripDataSignature="AMtx7mgte6KUWO+fOxdjwipBZfTSqacMY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60" d="100"/>
          <a:sy n="160" d="100"/>
        </p:scale>
        <p:origin x="784" y="176"/>
      </p:cViewPr>
      <p:guideLst>
        <p:guide orient="horz" pos="1620"/>
        <p:guide pos="2880"/>
        <p:guide pos="202"/>
        <p:guide pos="12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font" Target="fonts/font23.fntdata"/><Relationship Id="rId55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font" Target="fonts/font26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2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font" Target="fonts/font2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W-o5ekL1XFNvhdID9Z2tqyA3hagaSYjDcU-LEcXswRA/edit?tab=t.0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docs.google.com/spreadsheets/d/1XHloRjRMVXnwEiIEJ4_aVVVseKrtPW8t/edit?gid=492977392#gid=492977392" TargetMode="Externa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AePkzMHY6xR3qgjF7YsbZBeCNoTzLlwQ/edit?usp=drive_link&amp;ouid=113423468349805470638&amp;rtpof=true&amp;sd=true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ZoM3Isxrn6Hxq6AzP9oYlkz0tKSxoE5s/edit?gid=596928821#gid=596928821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5" name="Google Shape;43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Why MSPs must embrace GRC and compliance as a service.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Market demand. Clients are asking for it, and I’m seeing many cases of churn for MSPs who got shut out of the boardroom by not offering these services.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https://www.linkedin.com/feed/update/urn:li:activity:7305174961248186368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https://www.linkedin.com/feed/update/urn:li:share:7270772876939583489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IT services are becoming increasingly commoditized with AI and provider consolidation. MSPs need to move upstream to the strategic consulting role to stay profitable and relevant.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https://www.linkedin.com/feed/update/urn:li:share:7262443022510956545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https://www.linkedin.com/feed/update/urn:li:share:7267514477229551618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Cybersecurity is no longer static. Risk changes daily. If you’re selling a stack of tools and calling it good, you’re opening yourself up to all kinds of issues.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https://www.linkedin.com/posts/secopswarrior_if-youre-building-security-in-by-default-activity-7307347377466527744-ypEN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1" name="Google Shape;44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9" name="Google Shape;44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This answers the “what is the role” question?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6" name="Google Shape;45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4" name="Google Shape;464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vCISO Job Description Template Example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vCISO_Hiring_Scorecard.xlsx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0" name="Google Shape;470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What a vCISO does (Personnel discussion)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Who can be the extra hat? Archetypes of build/evolve vs hire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vCISO touches every part of the MSP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Supporting roles: vCIO duties/support, early sales cycles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vCIO → vCISO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TAM → vCISO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Project Manager → vCISO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1" name="Google Shape;491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PowerPSA_Personnel_Plan_TEMPLATE.xlsx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9" name="Google Shape;499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7" name="Google Shape;507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3" name="Google Shape;523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1" name="Google Shape;33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1" name="Google Shape;531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7" name="Google Shape;537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Easiest Conversations: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Clients asking or mentioning it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PowerPSA_Client_Segmentation_Worksheet_TEMPLATE.xlsx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3" name="Google Shape;543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9" name="Google Shape;569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2" name="Google Shape;562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33b669ea372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1" name="Google Shape;551;g33b669ea372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Drop link in chat during webinar: https://www.scalepad.com/events/a-growth-path-for-msps/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1" name="Google Shape;34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6" name="Google Shape;36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4" name="Google Shape;37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4" name="Google Shape;40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2" name="Google Shape;41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0" name="Google Shape;42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8" name="Google Shape;42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5.gi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gif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Page – Lightbulb">
  <p:cSld name="TITLE_2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28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20950" y="807050"/>
            <a:ext cx="3600674" cy="407289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8"/>
          <p:cNvSpPr txBox="1">
            <a:spLocks noGrp="1"/>
          </p:cNvSpPr>
          <p:nvPr>
            <p:ph type="title"/>
          </p:nvPr>
        </p:nvSpPr>
        <p:spPr>
          <a:xfrm>
            <a:off x="573250" y="1913463"/>
            <a:ext cx="4847700" cy="13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oboto Thin"/>
              <a:buNone/>
              <a:defRPr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subTitle" idx="1"/>
          </p:nvPr>
        </p:nvSpPr>
        <p:spPr>
          <a:xfrm>
            <a:off x="573250" y="3243438"/>
            <a:ext cx="7039200" cy="5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Roboto"/>
              <a:buNone/>
              <a:defRPr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8" name="Google Shape;18;p28"/>
          <p:cNvPicPr preferRelativeResize="0"/>
          <p:nvPr/>
        </p:nvPicPr>
        <p:blipFill rotWithShape="1">
          <a:blip r:embed="rId5">
            <a:alphaModFix/>
          </a:blip>
          <a:srcRect l="6026" t="31099" r="5343" b="31094"/>
          <a:stretch/>
        </p:blipFill>
        <p:spPr>
          <a:xfrm>
            <a:off x="710375" y="649875"/>
            <a:ext cx="1312350" cy="27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Lifecycle Manager">
  <p:cSld name="CUSTOM_9_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37"/>
          <p:cNvPicPr preferRelativeResize="0"/>
          <p:nvPr/>
        </p:nvPicPr>
        <p:blipFill rotWithShape="1">
          <a:blip r:embed="rId2">
            <a:alphaModFix/>
          </a:blip>
          <a:srcRect l="5554" r="5555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37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Backup Radar">
  <p:cSld name="CUSTOM_9_1_1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38"/>
          <p:cNvPicPr preferRelativeResize="0"/>
          <p:nvPr/>
        </p:nvPicPr>
        <p:blipFill rotWithShape="1">
          <a:blip r:embed="rId2">
            <a:alphaModFix/>
          </a:blip>
          <a:srcRect l="5554" r="5555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38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Lifecycle Insights">
  <p:cSld name="CUSTOM_9_1_1_1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39"/>
          <p:cNvPicPr preferRelativeResize="0"/>
          <p:nvPr/>
        </p:nvPicPr>
        <p:blipFill rotWithShape="1">
          <a:blip r:embed="rId2">
            <a:alphaModFix/>
          </a:blip>
          <a:srcRect l="5720" r="5720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39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Cognition360">
  <p:cSld name="CUSTOM_9_1_1_1_1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40"/>
          <p:cNvPicPr preferRelativeResize="0"/>
          <p:nvPr/>
        </p:nvPicPr>
        <p:blipFill rotWithShape="1">
          <a:blip r:embed="rId2">
            <a:alphaModFix/>
          </a:blip>
          <a:srcRect l="5476" r="546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40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Roboto Thin"/>
              <a:buNone/>
              <a:defRPr sz="3500" b="0" i="0" u="none" strike="noStrike" cap="none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ControlMap">
  <p:cSld name="CUSTOM_9_1_1_1_1_2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41"/>
          <p:cNvPicPr preferRelativeResize="0"/>
          <p:nvPr/>
        </p:nvPicPr>
        <p:blipFill rotWithShape="1">
          <a:blip r:embed="rId2">
            <a:alphaModFix/>
          </a:blip>
          <a:srcRect l="5689" r="5689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41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Quoter">
  <p:cSld name="CUSTOM_9_1_1_1_1_2_1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42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Services">
  <p:cSld name="CUSTOM_9_1_1_1_1_2_1_1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3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ScalePad">
  <p:cSld name="CUSTOM_7_2_2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44"/>
          <p:cNvPicPr preferRelativeResize="0"/>
          <p:nvPr/>
        </p:nvPicPr>
        <p:blipFill rotWithShape="1">
          <a:blip r:embed="rId2">
            <a:alphaModFix/>
          </a:blip>
          <a:srcRect l="24303" r="24303"/>
          <a:stretch/>
        </p:blipFill>
        <p:spPr>
          <a:xfrm flipH="1">
            <a:off x="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" name="Google Shape;111;p44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12" name="Google Shape;112;p44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44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14" name="Google Shape;114;p4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44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16" name="Google Shape;116;p44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Services">
  <p:cSld name="CUSTOM_7_2_2_1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" y="0"/>
            <a:ext cx="297211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9" name="Google Shape;119;p45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20" name="Google Shape;120;p45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45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22" name="Google Shape;122;p45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45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24" name="Google Shape;124;p45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Lifecycle Manager">
  <p:cSld name="CUSTOM_7_2_1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46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8" name="Google Shape;128;p46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29" name="Google Shape;129;p46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46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31" name="Google Shape;131;p46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46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33" name="Google Shape;133;p46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Presenter - Two Speakers">
  <p:cSld name="CUSTOM_7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29"/>
          <p:cNvPicPr preferRelativeResize="0"/>
          <p:nvPr/>
        </p:nvPicPr>
        <p:blipFill rotWithShape="1">
          <a:blip r:embed="rId2">
            <a:alphaModFix/>
          </a:blip>
          <a:srcRect t="29156" b="39809"/>
          <a:stretch/>
        </p:blipFill>
        <p:spPr>
          <a:xfrm>
            <a:off x="0" y="3017976"/>
            <a:ext cx="9144003" cy="212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933539"/>
            <a:ext cx="9144003" cy="12099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" name="Google Shape;22;p29"/>
          <p:cNvGrpSpPr/>
          <p:nvPr/>
        </p:nvGrpSpPr>
        <p:grpSpPr>
          <a:xfrm>
            <a:off x="-4075" y="0"/>
            <a:ext cx="9143764" cy="4483725"/>
            <a:chOff x="-4075" y="381575"/>
            <a:chExt cx="9157500" cy="4483725"/>
          </a:xfrm>
        </p:grpSpPr>
        <p:sp>
          <p:nvSpPr>
            <p:cNvPr id="23" name="Google Shape;23;p29"/>
            <p:cNvSpPr/>
            <p:nvPr/>
          </p:nvSpPr>
          <p:spPr>
            <a:xfrm flipH="1">
              <a:off x="-49" y="2466350"/>
              <a:ext cx="9153324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29"/>
            <p:cNvSpPr/>
            <p:nvPr/>
          </p:nvSpPr>
          <p:spPr>
            <a:xfrm>
              <a:off x="-4075" y="381575"/>
              <a:ext cx="9157500" cy="2210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" name="Google Shape;25;p29"/>
          <p:cNvSpPr>
            <a:spLocks noGrp="1"/>
          </p:cNvSpPr>
          <p:nvPr>
            <p:ph type="pic" idx="2"/>
          </p:nvPr>
        </p:nvSpPr>
        <p:spPr>
          <a:xfrm>
            <a:off x="6329275" y="527825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sp>
      <p:pic>
        <p:nvPicPr>
          <p:cNvPr id="26" name="Google Shape;26;p29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29"/>
          <p:cNvSpPr>
            <a:spLocks noGrp="1"/>
          </p:cNvSpPr>
          <p:nvPr>
            <p:ph type="pic" idx="3"/>
          </p:nvPr>
        </p:nvSpPr>
        <p:spPr>
          <a:xfrm>
            <a:off x="6329275" y="2716533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sp>
      <p:sp>
        <p:nvSpPr>
          <p:cNvPr id="28" name="Google Shape;28;p29"/>
          <p:cNvSpPr txBox="1">
            <a:spLocks noGrp="1"/>
          </p:cNvSpPr>
          <p:nvPr>
            <p:ph type="title"/>
          </p:nvPr>
        </p:nvSpPr>
        <p:spPr>
          <a:xfrm>
            <a:off x="2255300" y="3212850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"/>
              <a:buFont typeface="Roboto"/>
              <a:buNone/>
              <a:defRPr sz="15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9" name="Google Shape;29;p29"/>
          <p:cNvSpPr txBox="1">
            <a:spLocks noGrp="1"/>
          </p:cNvSpPr>
          <p:nvPr>
            <p:ph type="subTitle" idx="1"/>
          </p:nvPr>
        </p:nvSpPr>
        <p:spPr>
          <a:xfrm>
            <a:off x="2574500" y="3520000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Roboto Light"/>
              <a:buNone/>
              <a:def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0" name="Google Shape;30;p29"/>
          <p:cNvSpPr txBox="1">
            <a:spLocks noGrp="1"/>
          </p:cNvSpPr>
          <p:nvPr>
            <p:ph type="title" idx="4"/>
          </p:nvPr>
        </p:nvSpPr>
        <p:spPr>
          <a:xfrm>
            <a:off x="2255300" y="882325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"/>
              <a:buFont typeface="Roboto"/>
              <a:buNone/>
              <a:defRPr sz="15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31" name="Google Shape;31;p29"/>
          <p:cNvSpPr txBox="1">
            <a:spLocks noGrp="1"/>
          </p:cNvSpPr>
          <p:nvPr>
            <p:ph type="subTitle" idx="5"/>
          </p:nvPr>
        </p:nvSpPr>
        <p:spPr>
          <a:xfrm>
            <a:off x="2574500" y="1189475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Roboto Light"/>
              <a:buNone/>
              <a:def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Backup Radar">
  <p:cSld name="CUSTOM_7_2_1_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47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7" name="Google Shape;137;p47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38" name="Google Shape;138;p47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47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40" name="Google Shape;140;p47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47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42" name="Google Shape;142;p47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Lifecycle Insights">
  <p:cSld name="CUSTOM_7_2_1_1_1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48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6" name="Google Shape;146;p48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47" name="Google Shape;147;p48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48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49" name="Google Shape;149;p48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48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1" name="Google Shape;151;p48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Cognition360">
  <p:cSld name="CUSTOM_7_2_1_1_1_1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49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5" name="Google Shape;155;p49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56" name="Google Shape;156;p49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49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58" name="Google Shape;158;p49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49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60" name="Google Shape;160;p49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Quoter">
  <p:cSld name="CUSTOM_7_2_1_1_1_1_1_1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" y="-12"/>
            <a:ext cx="297211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3" name="Google Shape;163;p50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64" name="Google Shape;164;p50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50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6" name="Google Shape;166;p50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67" name="Google Shape;167;p50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68" name="Google Shape;168;p50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Services">
  <p:cSld name="CUSTOM_12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51"/>
          <p:cNvPicPr preferRelativeResize="0"/>
          <p:nvPr/>
        </p:nvPicPr>
        <p:blipFill rotWithShape="1">
          <a:blip r:embed="rId2">
            <a:alphaModFix/>
          </a:blip>
          <a:srcRect l="32692" r="32692"/>
          <a:stretch/>
        </p:blipFill>
        <p:spPr>
          <a:xfrm flipH="1">
            <a:off x="558330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51"/>
          <p:cNvPicPr preferRelativeResize="0"/>
          <p:nvPr/>
        </p:nvPicPr>
        <p:blipFill rotWithShape="1">
          <a:blip r:embed="rId3">
            <a:alphaModFix/>
          </a:blip>
          <a:srcRect l="18" r="9"/>
          <a:stretch/>
        </p:blipFill>
        <p:spPr>
          <a:xfrm>
            <a:off x="6172913" y="0"/>
            <a:ext cx="297107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2" name="Google Shape;172;p51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173" name="Google Shape;173;p51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51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5" name="Google Shape;175;p51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76" name="Google Shape;176;p51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7" name="Google Shape;177;p51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78" name="Google Shape;178;p51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Lifecycle Manager 1">
  <p:cSld name="CUSTOM_12_2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52"/>
          <p:cNvPicPr preferRelativeResize="0"/>
          <p:nvPr/>
        </p:nvPicPr>
        <p:blipFill rotWithShape="1">
          <a:blip r:embed="rId2">
            <a:alphaModFix/>
          </a:blip>
          <a:srcRect l="32692" r="32692"/>
          <a:stretch/>
        </p:blipFill>
        <p:spPr>
          <a:xfrm flipH="1">
            <a:off x="558330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" name="Google Shape;182;p52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183" name="Google Shape;183;p52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52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5" name="Google Shape;185;p52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86" name="Google Shape;186;p52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7" name="Google Shape;187;p52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88" name="Google Shape;188;p52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Backup Radar">
  <p:cSld name="CUSTOM_12_1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53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3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2" name="Google Shape;192;p53"/>
          <p:cNvGrpSpPr/>
          <p:nvPr/>
        </p:nvGrpSpPr>
        <p:grpSpPr>
          <a:xfrm rot="-5400000">
            <a:off x="837714" y="-837990"/>
            <a:ext cx="5143776" cy="6819204"/>
            <a:chOff x="-4090" y="0"/>
            <a:chExt cx="9157515" cy="4865300"/>
          </a:xfrm>
        </p:grpSpPr>
        <p:sp>
          <p:nvSpPr>
            <p:cNvPr id="193" name="Google Shape;193;p53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53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5" name="Google Shape;195;p53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96" name="Google Shape;196;p53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53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98" name="Google Shape;198;p53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Lifecycle Insights">
  <p:cSld name="CUSTOM_12_1_1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54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3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2" name="Google Shape;202;p54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03" name="Google Shape;203;p54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54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5" name="Google Shape;205;p54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06" name="Google Shape;206;p5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54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08" name="Google Shape;208;p54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Cognition360">
  <p:cSld name="CUSTOM_12_1_1_1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55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2" name="Google Shape;212;p55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13" name="Google Shape;213;p55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55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5" name="Google Shape;215;p55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16" name="Google Shape;216;p5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55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18" name="Google Shape;218;p55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ControlMap">
  <p:cSld name="CUSTOM_12_1_1_1_1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56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2" name="Google Shape;222;p56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23" name="Google Shape;223;p56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56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5" name="Google Shape;225;p56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26" name="Google Shape;226;p56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56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28" name="Google Shape;228;p56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- Blank Slide">
  <p:cSld name="CUSTOM_1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30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pic>
        <p:nvPicPr>
          <p:cNvPr id="36" name="Google Shape;36;p30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Quoter">
  <p:cSld name="CUSTOM_12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5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171893" y="-2425"/>
            <a:ext cx="297211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1" name="Google Shape;231;p57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32" name="Google Shape;232;p57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57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4" name="Google Shape;234;p57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35" name="Google Shape;235;p57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57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37" name="Google Shape;237;p57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Presenter - One Speaker">
  <p:cSld name="CUSTOM_7_1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0" name="Google Shape;240;p58"/>
          <p:cNvGrpSpPr/>
          <p:nvPr/>
        </p:nvGrpSpPr>
        <p:grpSpPr>
          <a:xfrm>
            <a:off x="-4075" y="-5725"/>
            <a:ext cx="9157500" cy="3462300"/>
            <a:chOff x="-4075" y="1403000"/>
            <a:chExt cx="9157500" cy="3462300"/>
          </a:xfrm>
        </p:grpSpPr>
        <p:sp>
          <p:nvSpPr>
            <p:cNvPr id="241" name="Google Shape;241;p58"/>
            <p:cNvSpPr/>
            <p:nvPr/>
          </p:nvSpPr>
          <p:spPr>
            <a:xfrm flipH="1">
              <a:off x="-49" y="2466350"/>
              <a:ext cx="9153324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58"/>
            <p:cNvSpPr/>
            <p:nvPr/>
          </p:nvSpPr>
          <p:spPr>
            <a:xfrm>
              <a:off x="-4075" y="1403000"/>
              <a:ext cx="9157500" cy="1188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3" name="Google Shape;243;p58"/>
          <p:cNvSpPr>
            <a:spLocks noGrp="1"/>
          </p:cNvSpPr>
          <p:nvPr>
            <p:ph type="pic" idx="2"/>
          </p:nvPr>
        </p:nvSpPr>
        <p:spPr>
          <a:xfrm>
            <a:off x="5757425" y="1516050"/>
            <a:ext cx="2485200" cy="24852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sp>
      <p:sp>
        <p:nvSpPr>
          <p:cNvPr id="244" name="Google Shape;244;p58"/>
          <p:cNvSpPr txBox="1">
            <a:spLocks noGrp="1"/>
          </p:cNvSpPr>
          <p:nvPr>
            <p:ph type="title"/>
          </p:nvPr>
        </p:nvSpPr>
        <p:spPr>
          <a:xfrm>
            <a:off x="1756900" y="2060075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5" name="Google Shape;245;p58"/>
          <p:cNvSpPr txBox="1">
            <a:spLocks noGrp="1"/>
          </p:cNvSpPr>
          <p:nvPr>
            <p:ph type="subTitle" idx="1"/>
          </p:nvPr>
        </p:nvSpPr>
        <p:spPr>
          <a:xfrm>
            <a:off x="2076100" y="2365025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46" name="Google Shape;246;p58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Presenter - Three Speakers">
  <p:cSld name="CUSTOM_7_1_2"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59"/>
          <p:cNvPicPr preferRelativeResize="0"/>
          <p:nvPr/>
        </p:nvPicPr>
        <p:blipFill rotWithShape="1">
          <a:blip r:embed="rId2">
            <a:alphaModFix/>
          </a:blip>
          <a:srcRect b="24936"/>
          <a:stretch/>
        </p:blipFill>
        <p:spPr>
          <a:xfrm>
            <a:off x="0" y="1282775"/>
            <a:ext cx="9144003" cy="38607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9" name="Google Shape;249;p59"/>
          <p:cNvGrpSpPr/>
          <p:nvPr/>
        </p:nvGrpSpPr>
        <p:grpSpPr>
          <a:xfrm>
            <a:off x="0" y="-5725"/>
            <a:ext cx="9143764" cy="3136675"/>
            <a:chOff x="-4075" y="1728625"/>
            <a:chExt cx="9157500" cy="3136675"/>
          </a:xfrm>
        </p:grpSpPr>
        <p:sp>
          <p:nvSpPr>
            <p:cNvPr id="250" name="Google Shape;250;p59"/>
            <p:cNvSpPr/>
            <p:nvPr/>
          </p:nvSpPr>
          <p:spPr>
            <a:xfrm flipH="1">
              <a:off x="-49" y="2466350"/>
              <a:ext cx="9153324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59"/>
            <p:cNvSpPr/>
            <p:nvPr/>
          </p:nvSpPr>
          <p:spPr>
            <a:xfrm>
              <a:off x="-4075" y="1728625"/>
              <a:ext cx="9157500" cy="863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2" name="Google Shape;252;p59"/>
          <p:cNvSpPr>
            <a:spLocks noGrp="1"/>
          </p:cNvSpPr>
          <p:nvPr>
            <p:ph type="pic" idx="2"/>
          </p:nvPr>
        </p:nvSpPr>
        <p:spPr>
          <a:xfrm>
            <a:off x="6299800" y="1535825"/>
            <a:ext cx="1847400" cy="1847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sp>
      <p:sp>
        <p:nvSpPr>
          <p:cNvPr id="253" name="Google Shape;253;p59"/>
          <p:cNvSpPr txBox="1">
            <a:spLocks noGrp="1"/>
          </p:cNvSpPr>
          <p:nvPr>
            <p:ph type="title"/>
          </p:nvPr>
        </p:nvSpPr>
        <p:spPr>
          <a:xfrm>
            <a:off x="996800" y="3576100"/>
            <a:ext cx="2337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Roboto"/>
              <a:buNone/>
              <a:defRPr sz="12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54" name="Google Shape;254;p59"/>
          <p:cNvSpPr txBox="1">
            <a:spLocks noGrp="1"/>
          </p:cNvSpPr>
          <p:nvPr>
            <p:ph type="subTitle" idx="1"/>
          </p:nvPr>
        </p:nvSpPr>
        <p:spPr>
          <a:xfrm>
            <a:off x="996800" y="3833650"/>
            <a:ext cx="23370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oboto Light"/>
              <a:buNone/>
              <a:defRPr sz="9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pic>
        <p:nvPicPr>
          <p:cNvPr id="255" name="Google Shape;255;p59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59"/>
          <p:cNvSpPr>
            <a:spLocks noGrp="1"/>
          </p:cNvSpPr>
          <p:nvPr>
            <p:ph type="pic" idx="3"/>
          </p:nvPr>
        </p:nvSpPr>
        <p:spPr>
          <a:xfrm>
            <a:off x="3648300" y="1535825"/>
            <a:ext cx="1847400" cy="1847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sp>
      <p:sp>
        <p:nvSpPr>
          <p:cNvPr id="257" name="Google Shape;257;p59"/>
          <p:cNvSpPr>
            <a:spLocks noGrp="1"/>
          </p:cNvSpPr>
          <p:nvPr>
            <p:ph type="pic" idx="4"/>
          </p:nvPr>
        </p:nvSpPr>
        <p:spPr>
          <a:xfrm>
            <a:off x="996800" y="1535825"/>
            <a:ext cx="1847400" cy="1847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sp>
      <p:sp>
        <p:nvSpPr>
          <p:cNvPr id="258" name="Google Shape;258;p59"/>
          <p:cNvSpPr txBox="1">
            <a:spLocks noGrp="1"/>
          </p:cNvSpPr>
          <p:nvPr>
            <p:ph type="title" idx="5"/>
          </p:nvPr>
        </p:nvSpPr>
        <p:spPr>
          <a:xfrm>
            <a:off x="3648300" y="3576100"/>
            <a:ext cx="2323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Roboto"/>
              <a:buNone/>
              <a:defRPr sz="12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59" name="Google Shape;259;p59"/>
          <p:cNvSpPr txBox="1">
            <a:spLocks noGrp="1"/>
          </p:cNvSpPr>
          <p:nvPr>
            <p:ph type="subTitle" idx="6"/>
          </p:nvPr>
        </p:nvSpPr>
        <p:spPr>
          <a:xfrm>
            <a:off x="3648300" y="3833650"/>
            <a:ext cx="2295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oboto Light"/>
              <a:buNone/>
              <a:defRPr sz="9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60" name="Google Shape;260;p59"/>
          <p:cNvSpPr txBox="1">
            <a:spLocks noGrp="1"/>
          </p:cNvSpPr>
          <p:nvPr>
            <p:ph type="title" idx="7"/>
          </p:nvPr>
        </p:nvSpPr>
        <p:spPr>
          <a:xfrm>
            <a:off x="6299800" y="3576100"/>
            <a:ext cx="2367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Roboto"/>
              <a:buNone/>
              <a:defRPr sz="12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61" name="Google Shape;261;p59"/>
          <p:cNvSpPr txBox="1">
            <a:spLocks noGrp="1"/>
          </p:cNvSpPr>
          <p:nvPr>
            <p:ph type="subTitle" idx="8"/>
          </p:nvPr>
        </p:nvSpPr>
        <p:spPr>
          <a:xfrm>
            <a:off x="6299800" y="3833650"/>
            <a:ext cx="23394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oboto Light"/>
              <a:buNone/>
              <a:defRPr sz="9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Services">
  <p:cSld name="CUSTOM_7_1_1_1_2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018452"/>
            <a:ext cx="9143999" cy="12100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4" name="Google Shape;264;p60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65" name="Google Shape;265;p60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60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67" name="Google Shape;267;p60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60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69" name="Google Shape;269;p60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Lifecycle Manager">
  <p:cSld name="CUSTOM_7_1_1_1_1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p61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3" name="Google Shape;273;p61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74" name="Google Shape;274;p61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61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76" name="Google Shape;276;p61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61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78" name="Google Shape;278;p61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Backup Radar">
  <p:cSld name="CUSTOM_7_1_1_1_1_1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62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2" name="Google Shape;282;p62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83" name="Google Shape;283;p62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62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85" name="Google Shape;285;p62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62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87" name="Google Shape;287;p62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Lifecycle Insights">
  <p:cSld name="CUSTOM_7_1_1_1_1_1_1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63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1" name="Google Shape;291;p63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92" name="Google Shape;292;p63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63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94" name="Google Shape;294;p63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63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96" name="Google Shape;296;p63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Cognition360">
  <p:cSld name="CUSTOM_7_1_1_1_1_1_1_1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64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0" name="Google Shape;300;p64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301" name="Google Shape;301;p64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64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03" name="Google Shape;303;p6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64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05" name="Google Shape;305;p64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ControlMap">
  <p:cSld name="CUSTOM_7_1_1_1_1_1_1_1_1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65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9" name="Google Shape;309;p65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310" name="Google Shape;310;p65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65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12" name="Google Shape;312;p6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65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14" name="Google Shape;314;p65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Quoter">
  <p:cSld name="CUSTOM_7_1_1_1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p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956"/>
            <a:ext cx="9143999" cy="8475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7" name="Google Shape;317;p66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318" name="Google Shape;318;p66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66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20" name="Google Shape;320;p66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66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22" name="Google Shape;322;p66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ScalePad">
  <p:cSld name="CUSTOM_7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31"/>
          <p:cNvPicPr preferRelativeResize="0"/>
          <p:nvPr/>
        </p:nvPicPr>
        <p:blipFill rotWithShape="1">
          <a:blip r:embed="rId2">
            <a:alphaModFix/>
          </a:blip>
          <a:srcRect l="23111" r="25495"/>
          <a:stretch/>
        </p:blipFill>
        <p:spPr>
          <a:xfrm flipH="1">
            <a:off x="558330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oogle Shape;40;p31"/>
          <p:cNvGrpSpPr/>
          <p:nvPr/>
        </p:nvGrpSpPr>
        <p:grpSpPr>
          <a:xfrm rot="-5400000">
            <a:off x="838172" y="-837524"/>
            <a:ext cx="5142860" cy="6819204"/>
            <a:chOff x="-4090" y="0"/>
            <a:chExt cx="9157515" cy="4865300"/>
          </a:xfrm>
        </p:grpSpPr>
        <p:sp>
          <p:nvSpPr>
            <p:cNvPr id="41" name="Google Shape;41;p31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31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" name="Google Shape;43;p31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31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46" name="Google Shape;46;p31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ControlMap">
  <p:cSld name="CUSTOM_7_2_1_1_1_1_1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32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" name="Google Shape;50;p32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51" name="Google Shape;51;p32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32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" name="Google Shape;53;p32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4" name="Google Shape;54;p32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5" name="Google Shape;55;p32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ScalePad">
  <p:cSld name="CUSTOM_7_1_1_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33"/>
          <p:cNvPicPr preferRelativeResize="0"/>
          <p:nvPr/>
        </p:nvPicPr>
        <p:blipFill rotWithShape="1">
          <a:blip r:embed="rId2">
            <a:alphaModFix/>
          </a:blip>
          <a:srcRect t="29156" b="39809"/>
          <a:stretch/>
        </p:blipFill>
        <p:spPr>
          <a:xfrm>
            <a:off x="0" y="3017975"/>
            <a:ext cx="9144003" cy="212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9" name="Google Shape;59;p33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60" name="Google Shape;60;p33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33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62" name="Google Shape;62;p33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33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4" name="Google Shape;64;p33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Page – Blank" type="title">
  <p:cSld name="TITL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34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3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710375" y="649875"/>
            <a:ext cx="1312350" cy="279075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34"/>
          <p:cNvSpPr txBox="1">
            <a:spLocks noGrp="1"/>
          </p:cNvSpPr>
          <p:nvPr>
            <p:ph type="title"/>
          </p:nvPr>
        </p:nvSpPr>
        <p:spPr>
          <a:xfrm>
            <a:off x="573250" y="2529750"/>
            <a:ext cx="7299300" cy="7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oboto Thin"/>
              <a:buNone/>
              <a:defRPr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0" name="Google Shape;70;p34"/>
          <p:cNvSpPr txBox="1">
            <a:spLocks noGrp="1"/>
          </p:cNvSpPr>
          <p:nvPr>
            <p:ph type="subTitle" idx="1"/>
          </p:nvPr>
        </p:nvSpPr>
        <p:spPr>
          <a:xfrm>
            <a:off x="573250" y="3243450"/>
            <a:ext cx="7039200" cy="5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Roboto"/>
              <a:buNone/>
              <a:defRPr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Page – The Rocket">
  <p:cSld name="TITLE_2_1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35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3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710375" y="649875"/>
            <a:ext cx="1312350" cy="27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35"/>
          <p:cNvSpPr txBox="1">
            <a:spLocks noGrp="1"/>
          </p:cNvSpPr>
          <p:nvPr>
            <p:ph type="title"/>
          </p:nvPr>
        </p:nvSpPr>
        <p:spPr>
          <a:xfrm>
            <a:off x="573250" y="2529750"/>
            <a:ext cx="7299300" cy="7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oboto Thin"/>
              <a:buNone/>
              <a:defRPr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7" name="Google Shape;77;p35"/>
          <p:cNvSpPr txBox="1">
            <a:spLocks noGrp="1"/>
          </p:cNvSpPr>
          <p:nvPr>
            <p:ph type="subTitle" idx="1"/>
          </p:nvPr>
        </p:nvSpPr>
        <p:spPr>
          <a:xfrm>
            <a:off x="573250" y="3243450"/>
            <a:ext cx="7039200" cy="5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Roboto"/>
              <a:buNone/>
              <a:defRPr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ScalePad">
  <p:cSld name="CUSTOM_9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36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36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2.jp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3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27"/>
          <p:cNvPicPr preferRelativeResize="0"/>
          <p:nvPr/>
        </p:nvPicPr>
        <p:blipFill rotWithShape="1">
          <a:blip r:embed="rId41">
            <a:alphaModFix/>
          </a:blip>
          <a:srcRect l="6026" t="31099" r="5343" b="31094"/>
          <a:stretch/>
        </p:blipFill>
        <p:spPr>
          <a:xfrm>
            <a:off x="194775" y="4805350"/>
            <a:ext cx="895675" cy="19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27"/>
          <p:cNvPicPr preferRelativeResize="0"/>
          <p:nvPr/>
        </p:nvPicPr>
        <p:blipFill rotWithShape="1">
          <a:blip r:embed="rId42">
            <a:alphaModFix/>
          </a:blip>
          <a:srcRect t="12451" b="12451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27"/>
          <p:cNvPicPr preferRelativeResize="0"/>
          <p:nvPr/>
        </p:nvPicPr>
        <p:blipFill rotWithShape="1">
          <a:blip r:embed="rId4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27"/>
          <p:cNvSpPr txBox="1"/>
          <p:nvPr/>
        </p:nvSpPr>
        <p:spPr>
          <a:xfrm>
            <a:off x="1205850" y="1876625"/>
            <a:ext cx="67323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"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rPr>
              <a:t>2024 Slide Deck Template</a:t>
            </a:r>
            <a:endParaRPr sz="4500" b="0" i="0" u="none" strike="noStrike" cap="none">
              <a:solidFill>
                <a:schemeClr val="lt1"/>
              </a:solidFill>
              <a:latin typeface="Roboto Thin"/>
              <a:ea typeface="Roboto Thin"/>
              <a:cs typeface="Roboto Thin"/>
              <a:sym typeface="Roboto Thin"/>
            </a:endParaRPr>
          </a:p>
        </p:txBody>
      </p:sp>
      <p:sp>
        <p:nvSpPr>
          <p:cNvPr id="10" name="Google Shape;10;p27"/>
          <p:cNvSpPr txBox="1"/>
          <p:nvPr/>
        </p:nvSpPr>
        <p:spPr>
          <a:xfrm>
            <a:off x="1205850" y="2678125"/>
            <a:ext cx="6732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rPr>
              <a:t>Equipping your MSP Adventure</a:t>
            </a:r>
            <a:endParaRPr sz="2400" b="0" i="0" u="none" strike="noStrike" cap="none">
              <a:solidFill>
                <a:schemeClr val="accent6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pic>
        <p:nvPicPr>
          <p:cNvPr id="11" name="Google Shape;11;p27"/>
          <p:cNvPicPr preferRelativeResize="0"/>
          <p:nvPr/>
        </p:nvPicPr>
        <p:blipFill rotWithShape="1">
          <a:blip r:embed="rId41">
            <a:alphaModFix/>
          </a:blip>
          <a:srcRect l="6026" t="31099" r="5343" b="31094"/>
          <a:stretch/>
        </p:blipFill>
        <p:spPr>
          <a:xfrm>
            <a:off x="3915825" y="1523500"/>
            <a:ext cx="1312350" cy="27907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"/>
          <p:cNvSpPr txBox="1">
            <a:spLocks noGrp="1"/>
          </p:cNvSpPr>
          <p:nvPr>
            <p:ph type="title"/>
          </p:nvPr>
        </p:nvSpPr>
        <p:spPr>
          <a:xfrm>
            <a:off x="573249" y="1913475"/>
            <a:ext cx="5422033" cy="13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</a:pPr>
            <a:r>
              <a:rPr lang="en" sz="3000" dirty="0"/>
              <a:t>Building Your vCISO Practice: A Growth Path for MSPs</a:t>
            </a:r>
            <a:endParaRPr sz="3000" b="0" dirty="0">
              <a:latin typeface="Roboto Thin"/>
              <a:ea typeface="Roboto Thin"/>
              <a:cs typeface="Roboto Thin"/>
              <a:sym typeface="Roboto Thin"/>
            </a:endParaRPr>
          </a:p>
        </p:txBody>
      </p:sp>
      <p:sp>
        <p:nvSpPr>
          <p:cNvPr id="328" name="Google Shape;328;p1"/>
          <p:cNvSpPr txBox="1">
            <a:spLocks noGrp="1"/>
          </p:cNvSpPr>
          <p:nvPr>
            <p:ph type="subTitle" idx="1"/>
          </p:nvPr>
        </p:nvSpPr>
        <p:spPr>
          <a:xfrm>
            <a:off x="573250" y="3036300"/>
            <a:ext cx="5728200" cy="5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200"/>
              <a:t>Introduction to vCISO and GRC for MSPs</a:t>
            </a:r>
            <a:endParaRPr sz="2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11"/>
          <p:cNvSpPr txBox="1">
            <a:spLocks noGrp="1"/>
          </p:cNvSpPr>
          <p:nvPr>
            <p:ph type="body" idx="1"/>
          </p:nvPr>
        </p:nvSpPr>
        <p:spPr>
          <a:xfrm>
            <a:off x="3564250" y="1644025"/>
            <a:ext cx="5452200" cy="326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600"/>
              <a:t>Market demand. Clients are asking for it, and I’m seeing many cases of churn for MSPs who got shut out of the boardroom by not offering these services.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600"/>
              <a:t>IT services are becoming increasingly commoditized with AI and provider consolidation. MSPs need to move upstream to the strategic consulting role to stay profitable and relevant.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600"/>
              <a:t>Cybersecurity is no longer static. Risk changes daily. If you’re selling a stack of tools and calling it good, you’re opening yourself up to all kinds of issues.</a:t>
            </a:r>
            <a:endParaRPr sz="1600"/>
          </a:p>
        </p:txBody>
      </p:sp>
      <p:sp>
        <p:nvSpPr>
          <p:cNvPr id="438" name="Google Shape;438;p11"/>
          <p:cNvSpPr txBox="1">
            <a:spLocks noGrp="1"/>
          </p:cNvSpPr>
          <p:nvPr>
            <p:ph type="title"/>
          </p:nvPr>
        </p:nvSpPr>
        <p:spPr>
          <a:xfrm>
            <a:off x="3564250" y="834500"/>
            <a:ext cx="47064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3500" b="0">
                <a:solidFill>
                  <a:schemeClr val="dk1"/>
                </a:solidFill>
                <a:latin typeface="Roboto Thin"/>
                <a:ea typeface="Roboto Thin"/>
                <a:cs typeface="Roboto Thin"/>
                <a:sym typeface="Roboto Thin"/>
              </a:rPr>
              <a:t>Why is it important?</a:t>
            </a:r>
            <a:endParaRPr sz="3500" b="0">
              <a:solidFill>
                <a:schemeClr val="dk1"/>
              </a:solidFill>
              <a:latin typeface="Roboto Thin"/>
              <a:ea typeface="Roboto Thin"/>
              <a:cs typeface="Roboto Thin"/>
              <a:sym typeface="Roboto Thi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12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Let’s Define vCISO:</a:t>
            </a:r>
            <a:endParaRPr/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"/>
              </a:rPr>
              <a:t>Who</a:t>
            </a:r>
            <a:endParaRPr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"/>
            </a:endParaRPr>
          </a:p>
        </p:txBody>
      </p:sp>
      <p:sp>
        <p:nvSpPr>
          <p:cNvPr id="444" name="Google Shape;444;p12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5" name="Google Shape;445;p12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46" name="Google Shape;44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3"/>
          <p:cNvSpPr/>
          <p:nvPr/>
        </p:nvSpPr>
        <p:spPr>
          <a:xfrm>
            <a:off x="959950" y="1224350"/>
            <a:ext cx="6894600" cy="29958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13"/>
          <p:cNvSpPr txBox="1"/>
          <p:nvPr/>
        </p:nvSpPr>
        <p:spPr>
          <a:xfrm>
            <a:off x="1488900" y="552350"/>
            <a:ext cx="770700" cy="9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000"/>
              <a:buFont typeface="Arial"/>
              <a:buNone/>
            </a:pPr>
            <a:r>
              <a:rPr lang="en" sz="10000" b="0" i="0" u="none" strike="noStrike" cap="none">
                <a:solidFill>
                  <a:schemeClr val="accent6"/>
                </a:solidFill>
                <a:latin typeface="Roboto Serif ExtraBold"/>
                <a:ea typeface="Roboto Serif ExtraBold"/>
                <a:cs typeface="Roboto Serif ExtraBold"/>
                <a:sym typeface="Roboto Serif ExtraBold"/>
              </a:rPr>
              <a:t>“</a:t>
            </a:r>
            <a:endParaRPr sz="10000" b="0" i="0" u="none" strike="noStrike" cap="none">
              <a:solidFill>
                <a:schemeClr val="accent6"/>
              </a:solidFill>
              <a:latin typeface="Roboto Serif ExtraBold"/>
              <a:ea typeface="Roboto Serif ExtraBold"/>
              <a:cs typeface="Roboto Serif ExtraBold"/>
              <a:sym typeface="Roboto Serif ExtraBold"/>
            </a:endParaRPr>
          </a:p>
        </p:txBody>
      </p:sp>
      <p:sp>
        <p:nvSpPr>
          <p:cNvPr id="453" name="Google Shape;453;p13"/>
          <p:cNvSpPr txBox="1"/>
          <p:nvPr/>
        </p:nvSpPr>
        <p:spPr>
          <a:xfrm>
            <a:off x="1488900" y="1669250"/>
            <a:ext cx="5841000" cy="2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Act as primary interface for our clients' cybersecurity strategy, ensuring   comprehensive risk management, regulatory compliance, and alignment of security initiatives with business goals.</a:t>
            </a:r>
            <a:endParaRPr sz="22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14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3200"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/>
              <a:t>Who is (or would be) responsible for delivering CaaS and GRC at your MSP today?</a:t>
            </a:r>
            <a:endParaRPr sz="3200"/>
          </a:p>
        </p:txBody>
      </p:sp>
      <p:sp>
        <p:nvSpPr>
          <p:cNvPr id="459" name="Google Shape;459;p14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14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61" name="Google Shape;46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5"/>
          <p:cNvSpPr txBox="1">
            <a:spLocks noGrp="1"/>
          </p:cNvSpPr>
          <p:nvPr>
            <p:ph type="body" idx="1"/>
          </p:nvPr>
        </p:nvSpPr>
        <p:spPr>
          <a:xfrm>
            <a:off x="3564250" y="1644025"/>
            <a:ext cx="5452200" cy="326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Risk Management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Regulatory Compliance 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Strategic Security Planning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Incident Response and Policy Management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Security Awareness and Education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600" i="1"/>
              <a:t>Sidebar: Job Description Discussion and Hiring Scorecard</a:t>
            </a:r>
            <a:endParaRPr sz="1600" i="1"/>
          </a:p>
        </p:txBody>
      </p:sp>
      <p:sp>
        <p:nvSpPr>
          <p:cNvPr id="467" name="Google Shape;467;p15"/>
          <p:cNvSpPr txBox="1">
            <a:spLocks noGrp="1"/>
          </p:cNvSpPr>
          <p:nvPr>
            <p:ph type="title"/>
          </p:nvPr>
        </p:nvSpPr>
        <p:spPr>
          <a:xfrm>
            <a:off x="3564250" y="834500"/>
            <a:ext cx="47064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3500" b="0">
                <a:solidFill>
                  <a:schemeClr val="dk1"/>
                </a:solidFill>
                <a:latin typeface="Roboto Thin"/>
                <a:ea typeface="Roboto Thin"/>
                <a:cs typeface="Roboto Thin"/>
                <a:sym typeface="Roboto Thin"/>
              </a:rPr>
              <a:t>What a vCISO Does</a:t>
            </a:r>
            <a:endParaRPr sz="3500" b="0">
              <a:solidFill>
                <a:schemeClr val="dk1"/>
              </a:solidFill>
              <a:latin typeface="Roboto Thin"/>
              <a:ea typeface="Roboto Thin"/>
              <a:cs typeface="Roboto Thin"/>
              <a:sym typeface="Roboto Thi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16"/>
          <p:cNvSpPr txBox="1">
            <a:spLocks noGrp="1"/>
          </p:cNvSpPr>
          <p:nvPr>
            <p:ph type="title"/>
          </p:nvPr>
        </p:nvSpPr>
        <p:spPr>
          <a:xfrm>
            <a:off x="1194113" y="677625"/>
            <a:ext cx="6755700" cy="96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Where do vCISOs come from?</a:t>
            </a:r>
            <a:endParaRPr/>
          </a:p>
        </p:txBody>
      </p:sp>
      <p:sp>
        <p:nvSpPr>
          <p:cNvPr id="473" name="Google Shape;473;p16"/>
          <p:cNvSpPr/>
          <p:nvPr/>
        </p:nvSpPr>
        <p:spPr>
          <a:xfrm>
            <a:off x="3771679" y="3971904"/>
            <a:ext cx="1600500" cy="8064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22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"/>
              </a:rPr>
              <a:t>vCISO</a:t>
            </a:r>
            <a:endParaRPr sz="22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"/>
            </a:endParaRPr>
          </a:p>
        </p:txBody>
      </p:sp>
      <p:sp>
        <p:nvSpPr>
          <p:cNvPr id="474" name="Google Shape;474;p16"/>
          <p:cNvSpPr/>
          <p:nvPr/>
        </p:nvSpPr>
        <p:spPr>
          <a:xfrm>
            <a:off x="301825" y="1925250"/>
            <a:ext cx="1314900" cy="8064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20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"/>
              </a:rPr>
              <a:t>Former MSP Engineers or Security Leads</a:t>
            </a:r>
            <a:endParaRPr sz="120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sp>
        <p:nvSpPr>
          <p:cNvPr id="475" name="Google Shape;475;p16"/>
          <p:cNvSpPr/>
          <p:nvPr/>
        </p:nvSpPr>
        <p:spPr>
          <a:xfrm>
            <a:off x="1747427" y="1925250"/>
            <a:ext cx="1314900" cy="8064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20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"/>
              </a:rPr>
              <a:t>Compliance and Risk Consultants</a:t>
            </a:r>
            <a:endParaRPr sz="120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sp>
        <p:nvSpPr>
          <p:cNvPr id="476" name="Google Shape;476;p16"/>
          <p:cNvSpPr/>
          <p:nvPr/>
        </p:nvSpPr>
        <p:spPr>
          <a:xfrm>
            <a:off x="3193029" y="1925250"/>
            <a:ext cx="1314900" cy="8064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20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"/>
              </a:rPr>
              <a:t>IT Directors </a:t>
            </a:r>
            <a:endParaRPr sz="120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20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"/>
              </a:rPr>
              <a:t>or CIOs</a:t>
            </a:r>
            <a:endParaRPr sz="120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sp>
        <p:nvSpPr>
          <p:cNvPr id="477" name="Google Shape;477;p16"/>
          <p:cNvSpPr/>
          <p:nvPr/>
        </p:nvSpPr>
        <p:spPr>
          <a:xfrm>
            <a:off x="4638631" y="1925250"/>
            <a:ext cx="1314900" cy="8064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20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"/>
              </a:rPr>
              <a:t>Former MSSP or SOC Analysts</a:t>
            </a:r>
            <a:endParaRPr sz="120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sp>
        <p:nvSpPr>
          <p:cNvPr id="478" name="Google Shape;478;p16"/>
          <p:cNvSpPr/>
          <p:nvPr/>
        </p:nvSpPr>
        <p:spPr>
          <a:xfrm>
            <a:off x="6084233" y="1925250"/>
            <a:ext cx="1314900" cy="8064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20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"/>
              </a:rPr>
              <a:t>Cybersecurity Product </a:t>
            </a:r>
            <a:endParaRPr sz="120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20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"/>
              </a:rPr>
              <a:t>or Vendor Consultants</a:t>
            </a:r>
            <a:endParaRPr sz="120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sp>
        <p:nvSpPr>
          <p:cNvPr id="479" name="Google Shape;479;p16"/>
          <p:cNvSpPr/>
          <p:nvPr/>
        </p:nvSpPr>
        <p:spPr>
          <a:xfrm>
            <a:off x="7529836" y="1925250"/>
            <a:ext cx="1314900" cy="8064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20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"/>
              </a:rPr>
              <a:t>Governance and Audit Professionals</a:t>
            </a:r>
            <a:endParaRPr sz="120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sp>
        <p:nvSpPr>
          <p:cNvPr id="480" name="Google Shape;480;p16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16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 dirty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3. Wher</a:t>
            </a:r>
            <a:r>
              <a:rPr lang="en" sz="1500" b="1" dirty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e do </a:t>
            </a:r>
            <a:r>
              <a:rPr lang="en" sz="1500" b="1" dirty="0" err="1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vCISOs</a:t>
            </a:r>
            <a:r>
              <a:rPr lang="en" sz="1500" b="1" dirty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 come from?</a:t>
            </a:r>
            <a:endParaRPr sz="1500" b="1" i="0" u="none" strike="noStrike" cap="none" dirty="0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82" name="Google Shape;48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3" name="Google Shape;483;p16"/>
          <p:cNvCxnSpPr>
            <a:stCxn id="474" idx="2"/>
            <a:endCxn id="473" idx="0"/>
          </p:cNvCxnSpPr>
          <p:nvPr/>
        </p:nvCxnSpPr>
        <p:spPr>
          <a:xfrm rot="-5400000" flipH="1">
            <a:off x="2145475" y="1545450"/>
            <a:ext cx="1240200" cy="3612600"/>
          </a:xfrm>
          <a:prstGeom prst="bentConnector3">
            <a:avLst>
              <a:gd name="adj1" fmla="val 50002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4" name="Google Shape;484;p16"/>
          <p:cNvCxnSpPr>
            <a:stCxn id="475" idx="2"/>
            <a:endCxn id="473" idx="0"/>
          </p:cNvCxnSpPr>
          <p:nvPr/>
        </p:nvCxnSpPr>
        <p:spPr>
          <a:xfrm rot="-5400000" flipH="1">
            <a:off x="2868377" y="2268150"/>
            <a:ext cx="1240200" cy="2167200"/>
          </a:xfrm>
          <a:prstGeom prst="bentConnector3">
            <a:avLst>
              <a:gd name="adj1" fmla="val 50002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5" name="Google Shape;485;p16"/>
          <p:cNvCxnSpPr>
            <a:stCxn id="476" idx="2"/>
            <a:endCxn id="473" idx="0"/>
          </p:cNvCxnSpPr>
          <p:nvPr/>
        </p:nvCxnSpPr>
        <p:spPr>
          <a:xfrm rot="-5400000" flipH="1">
            <a:off x="3591129" y="2991000"/>
            <a:ext cx="1240200" cy="721500"/>
          </a:xfrm>
          <a:prstGeom prst="bentConnector3">
            <a:avLst>
              <a:gd name="adj1" fmla="val 50002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6" name="Google Shape;486;p16"/>
          <p:cNvCxnSpPr>
            <a:stCxn id="477" idx="2"/>
            <a:endCxn id="473" idx="0"/>
          </p:cNvCxnSpPr>
          <p:nvPr/>
        </p:nvCxnSpPr>
        <p:spPr>
          <a:xfrm rot="5400000">
            <a:off x="4313881" y="2989650"/>
            <a:ext cx="1240200" cy="724200"/>
          </a:xfrm>
          <a:prstGeom prst="bentConnector3">
            <a:avLst>
              <a:gd name="adj1" fmla="val 50002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7" name="Google Shape;487;p16"/>
          <p:cNvCxnSpPr>
            <a:stCxn id="478" idx="2"/>
            <a:endCxn id="473" idx="0"/>
          </p:cNvCxnSpPr>
          <p:nvPr/>
        </p:nvCxnSpPr>
        <p:spPr>
          <a:xfrm rot="5400000">
            <a:off x="5036633" y="2266800"/>
            <a:ext cx="1240200" cy="2169900"/>
          </a:xfrm>
          <a:prstGeom prst="bentConnector3">
            <a:avLst>
              <a:gd name="adj1" fmla="val 50002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8" name="Google Shape;488;p16"/>
          <p:cNvCxnSpPr>
            <a:stCxn id="479" idx="2"/>
            <a:endCxn id="473" idx="0"/>
          </p:cNvCxnSpPr>
          <p:nvPr/>
        </p:nvCxnSpPr>
        <p:spPr>
          <a:xfrm rot="5400000">
            <a:off x="5759536" y="1544100"/>
            <a:ext cx="1240200" cy="3615300"/>
          </a:xfrm>
          <a:prstGeom prst="bentConnector3">
            <a:avLst>
              <a:gd name="adj1" fmla="val 50002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17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Sidebar: Personnel Plan</a:t>
            </a:r>
            <a:endParaRPr/>
          </a:p>
        </p:txBody>
      </p:sp>
      <p:sp>
        <p:nvSpPr>
          <p:cNvPr id="494" name="Google Shape;494;p17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17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96" name="Google Shape;49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18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Let’s Define vCISO:</a:t>
            </a:r>
            <a:endParaRPr/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"/>
              </a:rPr>
              <a:t>What</a:t>
            </a:r>
            <a:endParaRPr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"/>
            </a:endParaRPr>
          </a:p>
        </p:txBody>
      </p:sp>
      <p:sp>
        <p:nvSpPr>
          <p:cNvPr id="502" name="Google Shape;502;p18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" name="Google Shape;503;p18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04" name="Google Shape;50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19"/>
          <p:cNvSpPr txBox="1">
            <a:spLocks noGrp="1"/>
          </p:cNvSpPr>
          <p:nvPr>
            <p:ph type="title"/>
          </p:nvPr>
        </p:nvSpPr>
        <p:spPr>
          <a:xfrm>
            <a:off x="300825" y="348000"/>
            <a:ext cx="8551800" cy="80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3800" b="0">
                <a:latin typeface="Roboto Light"/>
                <a:ea typeface="Roboto Light"/>
                <a:cs typeface="Roboto Light"/>
                <a:sym typeface="Roboto Light"/>
              </a:rPr>
              <a:t>Needs-Based Segmentation</a:t>
            </a:r>
            <a:endParaRPr sz="3800" b="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10" name="Google Shape;510;p19"/>
          <p:cNvSpPr txBox="1"/>
          <p:nvPr/>
        </p:nvSpPr>
        <p:spPr>
          <a:xfrm>
            <a:off x="992300" y="1834120"/>
            <a:ext cx="176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SMB</a:t>
            </a:r>
            <a:endParaRPr sz="1600" b="0" i="0" u="none" strike="noStrike" cap="none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511" name="Google Shape;511;p19"/>
          <p:cNvSpPr txBox="1"/>
          <p:nvPr/>
        </p:nvSpPr>
        <p:spPr>
          <a:xfrm>
            <a:off x="651500" y="2896175"/>
            <a:ext cx="2424300" cy="10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Lower cost; lower effort</a:t>
            </a:r>
            <a:b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</a:br>
            <a: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Roadmaps lean and prescriptive</a:t>
            </a:r>
            <a:b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</a:br>
            <a: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Education and answering questions</a:t>
            </a:r>
            <a:b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</a:br>
            <a: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Mostly tactical program management</a:t>
            </a:r>
            <a:endParaRPr sz="1000" b="0" i="0" u="none" strike="noStrike" cap="none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512" name="Google Shape;512;p19"/>
          <p:cNvSpPr txBox="1"/>
          <p:nvPr/>
        </p:nvSpPr>
        <p:spPr>
          <a:xfrm>
            <a:off x="722900" y="2059170"/>
            <a:ext cx="2307600" cy="9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4000" b="0" i="0" u="none" strike="noStrike" cap="none">
                <a:solidFill>
                  <a:schemeClr val="accent6"/>
                </a:solidFill>
                <a:latin typeface="Roboto Light"/>
                <a:ea typeface="Roboto Light"/>
                <a:cs typeface="Roboto Light"/>
                <a:sym typeface="Roboto Light"/>
              </a:rPr>
              <a:t>1-150</a:t>
            </a:r>
            <a:endParaRPr sz="4000" b="0" i="0" u="none" strike="noStrike" cap="none">
              <a:solidFill>
                <a:schemeClr val="accent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13" name="Google Shape;513;p19"/>
          <p:cNvCxnSpPr/>
          <p:nvPr/>
        </p:nvCxnSpPr>
        <p:spPr>
          <a:xfrm>
            <a:off x="3224350" y="1834125"/>
            <a:ext cx="0" cy="183210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14" name="Google Shape;514;p19"/>
          <p:cNvSpPr txBox="1"/>
          <p:nvPr/>
        </p:nvSpPr>
        <p:spPr>
          <a:xfrm>
            <a:off x="3687600" y="1834120"/>
            <a:ext cx="176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Mid-Market</a:t>
            </a:r>
            <a:endParaRPr sz="1600" b="0" i="0" u="none" strike="noStrike" cap="none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515" name="Google Shape;515;p19"/>
          <p:cNvSpPr txBox="1"/>
          <p:nvPr/>
        </p:nvSpPr>
        <p:spPr>
          <a:xfrm>
            <a:off x="3418200" y="2059170"/>
            <a:ext cx="2307600" cy="9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4000" b="0" i="0" u="none" strike="noStrike" cap="none">
                <a:solidFill>
                  <a:schemeClr val="accent6"/>
                </a:solidFill>
                <a:latin typeface="Roboto Light"/>
                <a:ea typeface="Roboto Light"/>
                <a:cs typeface="Roboto Light"/>
                <a:sym typeface="Roboto Light"/>
              </a:rPr>
              <a:t>150-500</a:t>
            </a:r>
            <a:endParaRPr sz="4000" b="0" i="0" u="none" strike="noStrike" cap="none">
              <a:solidFill>
                <a:schemeClr val="accent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16" name="Google Shape;516;p19"/>
          <p:cNvCxnSpPr/>
          <p:nvPr/>
        </p:nvCxnSpPr>
        <p:spPr>
          <a:xfrm>
            <a:off x="5919650" y="1834125"/>
            <a:ext cx="0" cy="183210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17" name="Google Shape;517;p19"/>
          <p:cNvSpPr txBox="1"/>
          <p:nvPr/>
        </p:nvSpPr>
        <p:spPr>
          <a:xfrm>
            <a:off x="3308025" y="2896175"/>
            <a:ext cx="2537400" cy="11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More dollars; more complex</a:t>
            </a:r>
            <a:b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</a:br>
            <a: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Roadmaps are bespoke, but stay modular</a:t>
            </a:r>
            <a:b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</a:br>
            <a: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Guide IT/IS; executive politics; board interface</a:t>
            </a:r>
            <a:b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</a:br>
            <a: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80/20 strategy to tactical; requires tech acumen</a:t>
            </a:r>
            <a:endParaRPr sz="1000" b="0" i="0" u="none" strike="noStrike" cap="none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518" name="Google Shape;518;p19"/>
          <p:cNvSpPr txBox="1"/>
          <p:nvPr/>
        </p:nvSpPr>
        <p:spPr>
          <a:xfrm>
            <a:off x="6382900" y="1834120"/>
            <a:ext cx="176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SME</a:t>
            </a:r>
            <a:endParaRPr sz="1600" b="0" i="0" u="none" strike="noStrike" cap="none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519" name="Google Shape;519;p19"/>
          <p:cNvSpPr txBox="1"/>
          <p:nvPr/>
        </p:nvSpPr>
        <p:spPr>
          <a:xfrm>
            <a:off x="5993875" y="2896175"/>
            <a:ext cx="3015900" cy="10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Long-tail; specialist approach</a:t>
            </a:r>
            <a:b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</a:br>
            <a: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Execute offloading risk for org roadmap</a:t>
            </a:r>
            <a:b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</a:br>
            <a: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Spearheading initiatives - SASE, TPRM, IAM, etc.</a:t>
            </a:r>
            <a:b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</a:br>
            <a:r>
              <a:rPr lang="en" sz="1000" b="0" i="0" u="none" strike="noStrike" cap="non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Operate as Deputy CISO, freeing CISO's bandwidth</a:t>
            </a:r>
            <a:endParaRPr sz="1000" b="0" i="0" u="none" strike="noStrike" cap="none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520" name="Google Shape;520;p19"/>
          <p:cNvSpPr txBox="1"/>
          <p:nvPr/>
        </p:nvSpPr>
        <p:spPr>
          <a:xfrm>
            <a:off x="6113500" y="2059170"/>
            <a:ext cx="2307600" cy="9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4000" b="0" i="0" u="none" strike="noStrike" cap="none">
                <a:solidFill>
                  <a:schemeClr val="accent6"/>
                </a:solidFill>
                <a:latin typeface="Roboto Light"/>
                <a:ea typeface="Roboto Light"/>
                <a:cs typeface="Roboto Light"/>
                <a:sym typeface="Roboto Light"/>
              </a:rPr>
              <a:t>501+</a:t>
            </a:r>
            <a:endParaRPr sz="4000" b="0" i="0" u="none" strike="noStrike" cap="none">
              <a:solidFill>
                <a:schemeClr val="accent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20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“Cyber Openness”</a:t>
            </a:r>
            <a:endParaRPr/>
          </a:p>
        </p:txBody>
      </p:sp>
      <p:sp>
        <p:nvSpPr>
          <p:cNvPr id="526" name="Google Shape;526;p20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p20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28" name="Google Shape;52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Google Shape;333;p2" title="jesse.jpe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329275" y="527825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334" name="Google Shape;334;p2" title="luis.jpeg"/>
          <p:cNvPicPr preferRelativeResize="0">
            <a:picLocks noGrp="1"/>
          </p:cNvPicPr>
          <p:nvPr>
            <p:ph type="pic" idx="3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329275" y="2716533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335" name="Google Shape;335;p2"/>
          <p:cNvSpPr txBox="1">
            <a:spLocks noGrp="1"/>
          </p:cNvSpPr>
          <p:nvPr>
            <p:ph type="title"/>
          </p:nvPr>
        </p:nvSpPr>
        <p:spPr>
          <a:xfrm>
            <a:off x="2255300" y="3212850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"/>
              <a:t>Luis Giraldo</a:t>
            </a:r>
            <a:endParaRPr/>
          </a:p>
        </p:txBody>
      </p:sp>
      <p:sp>
        <p:nvSpPr>
          <p:cNvPr id="336" name="Google Shape;336;p2"/>
          <p:cNvSpPr txBox="1">
            <a:spLocks noGrp="1"/>
          </p:cNvSpPr>
          <p:nvPr>
            <p:ph type="subTitle" idx="1"/>
          </p:nvPr>
        </p:nvSpPr>
        <p:spPr>
          <a:xfrm>
            <a:off x="2574500" y="3520000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Chief Evangelist at ScalePad</a:t>
            </a:r>
            <a:endParaRPr/>
          </a:p>
        </p:txBody>
      </p:sp>
      <p:sp>
        <p:nvSpPr>
          <p:cNvPr id="337" name="Google Shape;337;p2"/>
          <p:cNvSpPr txBox="1">
            <a:spLocks noGrp="1"/>
          </p:cNvSpPr>
          <p:nvPr>
            <p:ph type="title" idx="4"/>
          </p:nvPr>
        </p:nvSpPr>
        <p:spPr>
          <a:xfrm>
            <a:off x="2255300" y="882325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"/>
              <a:t>Jesse Miller</a:t>
            </a:r>
            <a:endParaRPr/>
          </a:p>
        </p:txBody>
      </p:sp>
      <p:sp>
        <p:nvSpPr>
          <p:cNvPr id="338" name="Google Shape;338;p2"/>
          <p:cNvSpPr txBox="1">
            <a:spLocks noGrp="1"/>
          </p:cNvSpPr>
          <p:nvPr>
            <p:ph type="subTitle" idx="5"/>
          </p:nvPr>
        </p:nvSpPr>
        <p:spPr>
          <a:xfrm>
            <a:off x="1576900" y="1189475"/>
            <a:ext cx="4353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Founder at PowerPSA, creator of the PowerGRYD™ vCISO System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21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“Cyber Openness”</a:t>
            </a:r>
            <a:endParaRPr/>
          </a:p>
        </p:txBody>
      </p:sp>
      <p:pic>
        <p:nvPicPr>
          <p:cNvPr id="534" name="Google Shape;534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177" y="436975"/>
            <a:ext cx="7205649" cy="426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22"/>
          <p:cNvSpPr txBox="1">
            <a:spLocks noGrp="1"/>
          </p:cNvSpPr>
          <p:nvPr>
            <p:ph type="body" idx="1"/>
          </p:nvPr>
        </p:nvSpPr>
        <p:spPr>
          <a:xfrm>
            <a:off x="3564250" y="1644025"/>
            <a:ext cx="5612400" cy="326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Identify the easiest conversations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Clients we haven’t talked to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Understand: Why haven’t we sold cyber to these clients?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Understand: Most profitable clients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Understand: Raving fans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600"/>
              <a:t>Objectives: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Find the intersection between the above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Inform vCISO GTM</a:t>
            </a: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" sz="1600" i="1"/>
              <a:t>Sidebar: Segmentation Template Discussion</a:t>
            </a:r>
            <a:endParaRPr sz="1600" i="1"/>
          </a:p>
        </p:txBody>
      </p:sp>
      <p:sp>
        <p:nvSpPr>
          <p:cNvPr id="540" name="Google Shape;540;p22"/>
          <p:cNvSpPr txBox="1">
            <a:spLocks noGrp="1"/>
          </p:cNvSpPr>
          <p:nvPr>
            <p:ph type="title"/>
          </p:nvPr>
        </p:nvSpPr>
        <p:spPr>
          <a:xfrm>
            <a:off x="3564250" y="341475"/>
            <a:ext cx="3655534" cy="104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3500" b="0" dirty="0">
                <a:solidFill>
                  <a:schemeClr val="dk1"/>
                </a:solidFill>
                <a:latin typeface="Roboto Thin"/>
                <a:ea typeface="Roboto Thin"/>
                <a:cs typeface="Roboto Thin"/>
                <a:sym typeface="Roboto Thin"/>
              </a:rPr>
              <a:t>Segmentation: </a:t>
            </a:r>
            <a:endParaRPr sz="3500" b="0" dirty="0">
              <a:solidFill>
                <a:schemeClr val="dk1"/>
              </a:solidFill>
              <a:latin typeface="Roboto Thin"/>
              <a:ea typeface="Roboto Thin"/>
              <a:cs typeface="Roboto Thin"/>
              <a:sym typeface="Roboto Thin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3500" b="0" dirty="0">
                <a:solidFill>
                  <a:schemeClr val="dk1"/>
                </a:solidFill>
                <a:latin typeface="Roboto Thin"/>
                <a:ea typeface="Roboto Thin"/>
                <a:cs typeface="Roboto Thin"/>
                <a:sym typeface="Roboto Thin"/>
              </a:rPr>
              <a:t>Where to Start</a:t>
            </a:r>
            <a:endParaRPr sz="3500" b="0" dirty="0">
              <a:solidFill>
                <a:schemeClr val="dk1"/>
              </a:solidFill>
              <a:latin typeface="Roboto Thin"/>
              <a:ea typeface="Roboto Thin"/>
              <a:cs typeface="Roboto Thin"/>
              <a:sym typeface="Roboto Thi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23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3200"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/>
              <a:t>What is the biggest challenge stopping your MSP from fully embracing CaaS?</a:t>
            </a:r>
            <a:endParaRPr sz="3200"/>
          </a:p>
        </p:txBody>
      </p:sp>
      <p:sp>
        <p:nvSpPr>
          <p:cNvPr id="546" name="Google Shape;546;p23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23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48" name="Google Shape;548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26"/>
          <p:cNvSpPr txBox="1">
            <a:spLocks noGrp="1"/>
          </p:cNvSpPr>
          <p:nvPr>
            <p:ph type="title"/>
          </p:nvPr>
        </p:nvSpPr>
        <p:spPr>
          <a:xfrm>
            <a:off x="461176" y="458850"/>
            <a:ext cx="4539737" cy="58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Learn More About</a:t>
            </a:r>
            <a:endParaRPr dirty="0"/>
          </a:p>
        </p:txBody>
      </p:sp>
      <p:sp>
        <p:nvSpPr>
          <p:cNvPr id="572" name="Google Shape;572;p26"/>
          <p:cNvSpPr txBox="1"/>
          <p:nvPr/>
        </p:nvSpPr>
        <p:spPr>
          <a:xfrm>
            <a:off x="394825" y="1936288"/>
            <a:ext cx="4001700" cy="21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"/>
              </a:rPr>
              <a:t>Cybersecurity Compliance</a:t>
            </a:r>
            <a:endParaRPr sz="1800" b="1">
              <a:solidFill>
                <a:schemeClr val="lt1"/>
              </a:solidFill>
              <a:latin typeface="Roboto Black"/>
              <a:ea typeface="Roboto Black"/>
              <a:cs typeface="Roboto Black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"/>
              </a:rPr>
              <a:t>ControlMap is a compliance automation platform for MSPs designed to expedite the compliance process for over 50+ frameworks such as SOC 2, ISO 27001, and more. The platform boosts users’ security posture, develops sales pipelines, and adds peace of mind to security teams.</a:t>
            </a:r>
            <a:endParaRPr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  <p:pic>
        <p:nvPicPr>
          <p:cNvPr id="573" name="Google Shape;573;p26" title="CM q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6199" y="2400150"/>
            <a:ext cx="1537525" cy="153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Google Shape;574;p26" title="CM_Wht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3138" y="508654"/>
            <a:ext cx="2742049" cy="485950"/>
          </a:xfrm>
          <a:prstGeom prst="rect">
            <a:avLst/>
          </a:prstGeom>
          <a:noFill/>
          <a:ln>
            <a:noFill/>
          </a:ln>
        </p:spPr>
      </p:pic>
      <p:sp>
        <p:nvSpPr>
          <p:cNvPr id="575" name="Google Shape;575;p26"/>
          <p:cNvSpPr txBox="1"/>
          <p:nvPr/>
        </p:nvSpPr>
        <p:spPr>
          <a:xfrm>
            <a:off x="4460557" y="1965988"/>
            <a:ext cx="18888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Scan to Learn More!</a:t>
            </a:r>
            <a:endParaRPr i="1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576" name="Google Shape;576;p26" title="CM Features Quote image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83550" y="1286447"/>
            <a:ext cx="2495775" cy="33592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4" name="Google Shape;564;p25" title="PowerGRYD vCISO System (Social Banner) (2).png"/>
          <p:cNvPicPr preferRelativeResize="0"/>
          <p:nvPr/>
        </p:nvPicPr>
        <p:blipFill rotWithShape="1">
          <a:blip r:embed="rId3">
            <a:alphaModFix/>
          </a:blip>
          <a:srcRect t="19460" b="20605"/>
          <a:stretch/>
        </p:blipFill>
        <p:spPr>
          <a:xfrm>
            <a:off x="545750" y="1519513"/>
            <a:ext cx="8052499" cy="2714726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p25"/>
          <p:cNvSpPr txBox="1">
            <a:spLocks noGrp="1"/>
          </p:cNvSpPr>
          <p:nvPr>
            <p:ph type="title"/>
          </p:nvPr>
        </p:nvSpPr>
        <p:spPr>
          <a:xfrm>
            <a:off x="1539900" y="316400"/>
            <a:ext cx="6064200" cy="78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Learn more about the PowerGRYD™ vCISO System</a:t>
            </a:r>
            <a:endParaRPr/>
          </a:p>
        </p:txBody>
      </p:sp>
      <p:sp>
        <p:nvSpPr>
          <p:cNvPr id="566" name="Google Shape;566;p25"/>
          <p:cNvSpPr txBox="1">
            <a:spLocks noGrp="1"/>
          </p:cNvSpPr>
          <p:nvPr>
            <p:ph type="title"/>
          </p:nvPr>
        </p:nvSpPr>
        <p:spPr>
          <a:xfrm>
            <a:off x="951150" y="4179725"/>
            <a:ext cx="7241700" cy="7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2400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"/>
              </a:rPr>
              <a:t>https://PowerGRYD.group</a:t>
            </a:r>
            <a:endParaRPr sz="2400">
              <a:solidFill>
                <a:schemeClr val="accent6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33b669ea372_0_41"/>
          <p:cNvSpPr txBox="1">
            <a:spLocks noGrp="1"/>
          </p:cNvSpPr>
          <p:nvPr>
            <p:ph type="title"/>
          </p:nvPr>
        </p:nvSpPr>
        <p:spPr>
          <a:xfrm>
            <a:off x="884475" y="597871"/>
            <a:ext cx="7374900" cy="106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Building Your vCISO Practice: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Growth Path for MSPs</a:t>
            </a:r>
            <a:endParaRPr/>
          </a:p>
        </p:txBody>
      </p:sp>
      <p:sp>
        <p:nvSpPr>
          <p:cNvPr id="554" name="Google Shape;554;g33b669ea372_0_41"/>
          <p:cNvSpPr txBox="1"/>
          <p:nvPr/>
        </p:nvSpPr>
        <p:spPr>
          <a:xfrm>
            <a:off x="394825" y="1758096"/>
            <a:ext cx="4001700" cy="23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"/>
              </a:rPr>
              <a:t>This six-part series is packed with actionable insights, real-world examples, and practical frameworks to help you take your vCISO services to the next level. </a:t>
            </a:r>
            <a:endParaRPr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"/>
              </a:rPr>
              <a:t>Join Jesse Miller, creator of the PowerGRYD vCISO System, and ScalePad’s Luis Giraldo as they guide you through how to offer compliance and security leadership as a service.</a:t>
            </a:r>
            <a:endParaRPr b="1">
              <a:solidFill>
                <a:schemeClr val="lt1"/>
              </a:solidFill>
              <a:latin typeface="Roboto Black"/>
              <a:ea typeface="Roboto Black"/>
              <a:cs typeface="Roboto Black"/>
              <a:sym typeface="Roboto"/>
            </a:endParaRPr>
          </a:p>
        </p:txBody>
      </p:sp>
      <p:sp>
        <p:nvSpPr>
          <p:cNvPr id="555" name="Google Shape;555;g33b669ea372_0_41"/>
          <p:cNvSpPr txBox="1"/>
          <p:nvPr/>
        </p:nvSpPr>
        <p:spPr>
          <a:xfrm>
            <a:off x="4460557" y="1787784"/>
            <a:ext cx="18888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Scan to Register!</a:t>
            </a:r>
            <a:endParaRPr i="1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56" name="Google Shape;556;g33b669ea372_0_41"/>
          <p:cNvSpPr txBox="1"/>
          <p:nvPr/>
        </p:nvSpPr>
        <p:spPr>
          <a:xfrm>
            <a:off x="3627532" y="210684"/>
            <a:ext cx="18888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"/>
              </a:rPr>
              <a:t>WEBINAR SERIES</a:t>
            </a:r>
            <a:endParaRPr sz="1600" b="1">
              <a:solidFill>
                <a:schemeClr val="lt1"/>
              </a:solidFill>
              <a:latin typeface="Roboto Black"/>
              <a:ea typeface="Roboto Black"/>
              <a:cs typeface="Roboto Black"/>
              <a:sym typeface="Roboto"/>
            </a:endParaRPr>
          </a:p>
        </p:txBody>
      </p:sp>
      <p:pic>
        <p:nvPicPr>
          <p:cNvPr id="557" name="Google Shape;557;g33b669ea372_0_41" title="registration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1275" y="2221946"/>
            <a:ext cx="1537525" cy="153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" name="Google Shape;558;g33b669ea372_0_41" title="LP-Header-Image-Webin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83557" y="1668771"/>
            <a:ext cx="2489845" cy="2411173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g33b669ea372_0_41"/>
          <p:cNvSpPr txBox="1"/>
          <p:nvPr/>
        </p:nvSpPr>
        <p:spPr>
          <a:xfrm>
            <a:off x="721050" y="4156125"/>
            <a:ext cx="7701900" cy="7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"/>
              </a:rPr>
              <a:t>Next Webinar:</a:t>
            </a:r>
            <a:endParaRPr sz="1600" b="1">
              <a:solidFill>
                <a:schemeClr val="lt1"/>
              </a:solidFill>
              <a:latin typeface="Roboto Black"/>
              <a:ea typeface="Roboto Black"/>
              <a:cs typeface="Roboto Black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"/>
              </a:rPr>
              <a:t>Setting the Foundation for a vCISO Practice</a:t>
            </a:r>
            <a:endParaRPr sz="1600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"/>
              </a:rPr>
              <a:t>April 17, 8-9am PT</a:t>
            </a:r>
            <a:endParaRPr sz="1600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"/>
          <p:cNvSpPr txBox="1">
            <a:spLocks noGrp="1"/>
          </p:cNvSpPr>
          <p:nvPr>
            <p:ph type="title"/>
          </p:nvPr>
        </p:nvSpPr>
        <p:spPr>
          <a:xfrm>
            <a:off x="3301050" y="366300"/>
            <a:ext cx="2541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Agenda</a:t>
            </a:r>
            <a:endParaRPr/>
          </a:p>
        </p:txBody>
      </p:sp>
      <p:cxnSp>
        <p:nvCxnSpPr>
          <p:cNvPr id="344" name="Google Shape;344;p3"/>
          <p:cNvCxnSpPr/>
          <p:nvPr/>
        </p:nvCxnSpPr>
        <p:spPr>
          <a:xfrm>
            <a:off x="2191263" y="0"/>
            <a:ext cx="0" cy="51522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5" name="Google Shape;345;p3"/>
          <p:cNvSpPr/>
          <p:nvPr/>
        </p:nvSpPr>
        <p:spPr>
          <a:xfrm>
            <a:off x="1924263" y="1075075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6" name="Google Shape;346;p3"/>
          <p:cNvSpPr txBox="1"/>
          <p:nvPr/>
        </p:nvSpPr>
        <p:spPr>
          <a:xfrm>
            <a:off x="1968126" y="1065014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1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3"/>
          <p:cNvSpPr txBox="1"/>
          <p:nvPr/>
        </p:nvSpPr>
        <p:spPr>
          <a:xfrm>
            <a:off x="2670550" y="1134325"/>
            <a:ext cx="4846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What is vCISO?</a:t>
            </a:r>
            <a:endParaRPr sz="15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348" name="Google Shape;348;p3"/>
          <p:cNvSpPr/>
          <p:nvPr/>
        </p:nvSpPr>
        <p:spPr>
          <a:xfrm>
            <a:off x="1924263" y="1819850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9" name="Google Shape;349;p3"/>
          <p:cNvSpPr txBox="1"/>
          <p:nvPr/>
        </p:nvSpPr>
        <p:spPr>
          <a:xfrm>
            <a:off x="1968126" y="1809789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2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3"/>
          <p:cNvSpPr txBox="1"/>
          <p:nvPr/>
        </p:nvSpPr>
        <p:spPr>
          <a:xfrm>
            <a:off x="2670551" y="1879100"/>
            <a:ext cx="47955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What does a vCISO do?</a:t>
            </a:r>
            <a:endParaRPr sz="15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1" name="Google Shape;351;p3"/>
          <p:cNvSpPr/>
          <p:nvPr/>
        </p:nvSpPr>
        <p:spPr>
          <a:xfrm>
            <a:off x="1924263" y="2564625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2" name="Google Shape;352;p3"/>
          <p:cNvSpPr txBox="1"/>
          <p:nvPr/>
        </p:nvSpPr>
        <p:spPr>
          <a:xfrm>
            <a:off x="1968126" y="2554564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3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3"/>
          <p:cNvSpPr txBox="1"/>
          <p:nvPr/>
        </p:nvSpPr>
        <p:spPr>
          <a:xfrm>
            <a:off x="2670550" y="2623875"/>
            <a:ext cx="4846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Where do vCISOs come from?</a:t>
            </a:r>
            <a:endParaRPr sz="15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4" name="Google Shape;354;p3"/>
          <p:cNvSpPr/>
          <p:nvPr/>
        </p:nvSpPr>
        <p:spPr>
          <a:xfrm>
            <a:off x="1924263" y="3309400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5" name="Google Shape;355;p3"/>
          <p:cNvSpPr txBox="1"/>
          <p:nvPr/>
        </p:nvSpPr>
        <p:spPr>
          <a:xfrm>
            <a:off x="1968126" y="3299339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4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3"/>
          <p:cNvSpPr txBox="1"/>
          <p:nvPr/>
        </p:nvSpPr>
        <p:spPr>
          <a:xfrm>
            <a:off x="2670550" y="3368650"/>
            <a:ext cx="4846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Who’s gonna pay for risk management?</a:t>
            </a:r>
            <a:endParaRPr sz="15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7" name="Google Shape;357;p3"/>
          <p:cNvSpPr/>
          <p:nvPr/>
        </p:nvSpPr>
        <p:spPr>
          <a:xfrm>
            <a:off x="1924263" y="4054175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8" name="Google Shape;358;p3"/>
          <p:cNvSpPr txBox="1"/>
          <p:nvPr/>
        </p:nvSpPr>
        <p:spPr>
          <a:xfrm>
            <a:off x="1968126" y="4044114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5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3"/>
          <p:cNvSpPr txBox="1"/>
          <p:nvPr/>
        </p:nvSpPr>
        <p:spPr>
          <a:xfrm>
            <a:off x="2670550" y="4113425"/>
            <a:ext cx="4846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How do I get started with vCISO?</a:t>
            </a:r>
            <a:endParaRPr sz="15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360" name="Google Shape;36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52400"/>
            <a:ext cx="1581156" cy="4999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320875" y="1065013"/>
            <a:ext cx="1127237" cy="1691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51197">
            <a:off x="7090287" y="645389"/>
            <a:ext cx="497289" cy="27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3"/>
          <p:cNvPicPr preferRelativeResize="0"/>
          <p:nvPr/>
        </p:nvPicPr>
        <p:blipFill rotWithShape="1">
          <a:blip r:embed="rId6">
            <a:alphaModFix/>
          </a:blip>
          <a:srcRect l="-1331" r="42946" b="45849"/>
          <a:stretch/>
        </p:blipFill>
        <p:spPr>
          <a:xfrm rot="9341865">
            <a:off x="7546300" y="132862"/>
            <a:ext cx="1541174" cy="606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4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Welcome and Structure</a:t>
            </a:r>
            <a:endParaRPr/>
          </a:p>
        </p:txBody>
      </p:sp>
      <p:sp>
        <p:nvSpPr>
          <p:cNvPr id="369" name="Google Shape;369;p4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4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71" name="Google Shape;371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6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6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 - Development Roadmap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78" name="Google Shape;37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6"/>
          <p:cNvSpPr/>
          <p:nvPr/>
        </p:nvSpPr>
        <p:spPr>
          <a:xfrm>
            <a:off x="888777" y="931349"/>
            <a:ext cx="688326" cy="688326"/>
          </a:xfrm>
          <a:prstGeom prst="ellipse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Start</a:t>
            </a:r>
            <a:endParaRPr/>
          </a:p>
        </p:txBody>
      </p:sp>
      <p:sp>
        <p:nvSpPr>
          <p:cNvPr id="380" name="Google Shape;380;p6"/>
          <p:cNvSpPr txBox="1"/>
          <p:nvPr/>
        </p:nvSpPr>
        <p:spPr>
          <a:xfrm>
            <a:off x="512522" y="1688335"/>
            <a:ext cx="135004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INITIATE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Consensus to build vCISO program</a:t>
            </a:r>
            <a:endParaRPr/>
          </a:p>
        </p:txBody>
      </p:sp>
      <p:sp>
        <p:nvSpPr>
          <p:cNvPr id="381" name="Google Shape;381;p6"/>
          <p:cNvSpPr txBox="1"/>
          <p:nvPr/>
        </p:nvSpPr>
        <p:spPr>
          <a:xfrm>
            <a:off x="3549002" y="1688335"/>
            <a:ext cx="148596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EVALUATE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People/Process/Tech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Strategy and Approach</a:t>
            </a:r>
            <a:endParaRPr/>
          </a:p>
        </p:txBody>
      </p:sp>
      <p:sp>
        <p:nvSpPr>
          <p:cNvPr id="382" name="Google Shape;382;p6"/>
          <p:cNvSpPr txBox="1"/>
          <p:nvPr/>
        </p:nvSpPr>
        <p:spPr>
          <a:xfrm>
            <a:off x="6667731" y="1688335"/>
            <a:ext cx="1688621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PLAN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Go-to-Market, Offer Matrix, Resources, Logistics</a:t>
            </a:r>
            <a:endParaRPr/>
          </a:p>
        </p:txBody>
      </p:sp>
      <p:pic>
        <p:nvPicPr>
          <p:cNvPr id="383" name="Google Shape;38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78638" y="841824"/>
            <a:ext cx="772298" cy="829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05833" y="841823"/>
            <a:ext cx="772298" cy="829930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6"/>
          <p:cNvSpPr txBox="1"/>
          <p:nvPr/>
        </p:nvSpPr>
        <p:spPr>
          <a:xfrm>
            <a:off x="2206358" y="2905800"/>
            <a:ext cx="175042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IMPLEMENT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Deploy processes, playbooks, and procedures.</a:t>
            </a:r>
            <a:endParaRPr/>
          </a:p>
        </p:txBody>
      </p:sp>
      <p:sp>
        <p:nvSpPr>
          <p:cNvPr id="386" name="Google Shape;386;p6"/>
          <p:cNvSpPr txBox="1"/>
          <p:nvPr/>
        </p:nvSpPr>
        <p:spPr>
          <a:xfrm>
            <a:off x="5143122" y="2905800"/>
            <a:ext cx="183861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DEVELOP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Design sales, operations, and service delivery methods</a:t>
            </a:r>
            <a:endParaRPr/>
          </a:p>
        </p:txBody>
      </p:sp>
      <p:pic>
        <p:nvPicPr>
          <p:cNvPr id="387" name="Google Shape;387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90601" y="2189709"/>
            <a:ext cx="688328" cy="757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00928" y="2189709"/>
            <a:ext cx="704584" cy="757161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6"/>
          <p:cNvSpPr txBox="1"/>
          <p:nvPr/>
        </p:nvSpPr>
        <p:spPr>
          <a:xfrm>
            <a:off x="802331" y="4037933"/>
            <a:ext cx="148596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ITERATE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Identify primary clients, deliver, iterate, adjust</a:t>
            </a:r>
            <a:endParaRPr/>
          </a:p>
        </p:txBody>
      </p:sp>
      <p:sp>
        <p:nvSpPr>
          <p:cNvPr id="390" name="Google Shape;390;p6"/>
          <p:cNvSpPr txBox="1"/>
          <p:nvPr/>
        </p:nvSpPr>
        <p:spPr>
          <a:xfrm>
            <a:off x="3833820" y="4037933"/>
            <a:ext cx="1688621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LAUNCH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Apply lessons learned, perform full market attack</a:t>
            </a:r>
            <a:endParaRPr/>
          </a:p>
        </p:txBody>
      </p:sp>
      <p:sp>
        <p:nvSpPr>
          <p:cNvPr id="391" name="Google Shape;391;p6"/>
          <p:cNvSpPr txBox="1"/>
          <p:nvPr/>
        </p:nvSpPr>
        <p:spPr>
          <a:xfrm>
            <a:off x="6907563" y="4037933"/>
            <a:ext cx="1759053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OPERATE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Perform continuous delivery and improvement cycles</a:t>
            </a:r>
            <a:endParaRPr/>
          </a:p>
        </p:txBody>
      </p:sp>
      <p:pic>
        <p:nvPicPr>
          <p:cNvPr id="392" name="Google Shape;392;p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339830" y="3332159"/>
            <a:ext cx="639288" cy="68699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3" name="Google Shape;393;p6"/>
          <p:cNvCxnSpPr>
            <a:stCxn id="379" idx="6"/>
            <a:endCxn id="384" idx="1"/>
          </p:cNvCxnSpPr>
          <p:nvPr/>
        </p:nvCxnSpPr>
        <p:spPr>
          <a:xfrm rot="10800000" flipH="1">
            <a:off x="1577103" y="1256912"/>
            <a:ext cx="2328600" cy="18600"/>
          </a:xfrm>
          <a:prstGeom prst="straightConnector1">
            <a:avLst/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394" name="Google Shape;394;p6"/>
          <p:cNvCxnSpPr>
            <a:stCxn id="384" idx="3"/>
            <a:endCxn id="383" idx="1"/>
          </p:cNvCxnSpPr>
          <p:nvPr/>
        </p:nvCxnSpPr>
        <p:spPr>
          <a:xfrm>
            <a:off x="4678131" y="1256788"/>
            <a:ext cx="2400600" cy="0"/>
          </a:xfrm>
          <a:prstGeom prst="straightConnector1">
            <a:avLst/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395" name="Google Shape;395;p6"/>
          <p:cNvCxnSpPr>
            <a:stCxn id="388" idx="1"/>
            <a:endCxn id="387" idx="3"/>
          </p:cNvCxnSpPr>
          <p:nvPr/>
        </p:nvCxnSpPr>
        <p:spPr>
          <a:xfrm rot="10800000">
            <a:off x="3378928" y="2568290"/>
            <a:ext cx="2322000" cy="0"/>
          </a:xfrm>
          <a:prstGeom prst="straightConnector1">
            <a:avLst/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396" name="Google Shape;396;p6"/>
          <p:cNvCxnSpPr>
            <a:stCxn id="383" idx="3"/>
            <a:endCxn id="388" idx="3"/>
          </p:cNvCxnSpPr>
          <p:nvPr/>
        </p:nvCxnSpPr>
        <p:spPr>
          <a:xfrm flipH="1">
            <a:off x="6405536" y="1256788"/>
            <a:ext cx="1445400" cy="1311600"/>
          </a:xfrm>
          <a:prstGeom prst="curvedConnector3">
            <a:avLst>
              <a:gd name="adj1" fmla="val -53397"/>
            </a:avLst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97" name="Google Shape;397;p6"/>
          <p:cNvCxnSpPr>
            <a:stCxn id="387" idx="1"/>
            <a:endCxn id="398" idx="1"/>
          </p:cNvCxnSpPr>
          <p:nvPr/>
        </p:nvCxnSpPr>
        <p:spPr>
          <a:xfrm flipH="1">
            <a:off x="1146801" y="2568293"/>
            <a:ext cx="1543800" cy="1124400"/>
          </a:xfrm>
          <a:prstGeom prst="curvedConnector3">
            <a:avLst>
              <a:gd name="adj1" fmla="val 114800"/>
            </a:avLst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399" name="Google Shape;399;p6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426405" y="3308184"/>
            <a:ext cx="639288" cy="686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6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46927" y="3332159"/>
            <a:ext cx="821239" cy="7208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00" name="Google Shape;400;p6"/>
          <p:cNvCxnSpPr>
            <a:stCxn id="398" idx="3"/>
            <a:endCxn id="392" idx="1"/>
          </p:cNvCxnSpPr>
          <p:nvPr/>
        </p:nvCxnSpPr>
        <p:spPr>
          <a:xfrm rot="10800000" flipH="1">
            <a:off x="1968166" y="3675785"/>
            <a:ext cx="2371800" cy="16800"/>
          </a:xfrm>
          <a:prstGeom prst="straightConnector1">
            <a:avLst/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  <p:cxnSp>
        <p:nvCxnSpPr>
          <p:cNvPr id="401" name="Google Shape;401;p6"/>
          <p:cNvCxnSpPr>
            <a:stCxn id="392" idx="3"/>
            <a:endCxn id="399" idx="1"/>
          </p:cNvCxnSpPr>
          <p:nvPr/>
        </p:nvCxnSpPr>
        <p:spPr>
          <a:xfrm rot="10800000" flipH="1">
            <a:off x="4979118" y="3651655"/>
            <a:ext cx="2447400" cy="24000"/>
          </a:xfrm>
          <a:prstGeom prst="straightConnector1">
            <a:avLst/>
          </a:prstGeom>
          <a:noFill/>
          <a:ln w="444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7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Today: Initiate and Evaluate</a:t>
            </a:r>
            <a:endParaRPr/>
          </a:p>
        </p:txBody>
      </p:sp>
      <p:sp>
        <p:nvSpPr>
          <p:cNvPr id="407" name="Google Shape;407;p7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7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09" name="Google Shape;409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8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3200"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/>
              <a:t>Which of these best describes your MSP’s current approach to compliance and vCISO services?</a:t>
            </a:r>
            <a:endParaRPr sz="3200"/>
          </a:p>
        </p:txBody>
      </p:sp>
      <p:sp>
        <p:nvSpPr>
          <p:cNvPr id="415" name="Google Shape;415;p8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8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17" name="Google Shape;417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9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Let’s Define vCISO:</a:t>
            </a:r>
            <a:endParaRPr/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"/>
              </a:rPr>
              <a:t>What</a:t>
            </a:r>
            <a:endParaRPr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"/>
            </a:endParaRPr>
          </a:p>
        </p:txBody>
      </p:sp>
      <p:sp>
        <p:nvSpPr>
          <p:cNvPr id="423" name="Google Shape;423;p9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9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i="0" u="none" strike="noStrike" cap="none" dirty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1. What is vCISO?</a:t>
            </a:r>
            <a:endParaRPr sz="1500" b="1" i="0" u="none" strike="noStrike" cap="none" dirty="0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25" name="Google Shape;42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10"/>
          <p:cNvSpPr/>
          <p:nvPr/>
        </p:nvSpPr>
        <p:spPr>
          <a:xfrm>
            <a:off x="959950" y="1224350"/>
            <a:ext cx="6894600" cy="29958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p10"/>
          <p:cNvSpPr txBox="1"/>
          <p:nvPr/>
        </p:nvSpPr>
        <p:spPr>
          <a:xfrm>
            <a:off x="1488900" y="1669250"/>
            <a:ext cx="5841000" cy="22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A vCISO is an executive-facing fractional resource who collaborates with leadership to translate cyber risk into clear business terms, align cybersecurity strategy with organizational goals, and ensure its effective execution.</a:t>
            </a:r>
            <a:endParaRPr sz="22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32" name="Google Shape;432;p10"/>
          <p:cNvSpPr txBox="1"/>
          <p:nvPr/>
        </p:nvSpPr>
        <p:spPr>
          <a:xfrm>
            <a:off x="1488900" y="552350"/>
            <a:ext cx="770700" cy="9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000"/>
              <a:buFont typeface="Arial"/>
              <a:buNone/>
            </a:pPr>
            <a:r>
              <a:rPr lang="en" sz="10000" b="0" i="0" u="none" strike="noStrike" cap="none">
                <a:solidFill>
                  <a:schemeClr val="accent6"/>
                </a:solidFill>
                <a:latin typeface="Roboto Serif ExtraBold"/>
                <a:ea typeface="Roboto Serif ExtraBold"/>
                <a:cs typeface="Roboto Serif ExtraBold"/>
                <a:sym typeface="Roboto Serif ExtraBold"/>
              </a:rPr>
              <a:t>“</a:t>
            </a:r>
            <a:endParaRPr sz="10000" b="0" i="0" u="none" strike="noStrike" cap="none">
              <a:solidFill>
                <a:schemeClr val="accent6"/>
              </a:solidFill>
              <a:latin typeface="Roboto Serif ExtraBold"/>
              <a:ea typeface="Roboto Serif ExtraBold"/>
              <a:cs typeface="Roboto Serif ExtraBold"/>
              <a:sym typeface="Roboto Serif Extra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calePad Theme">
  <a:themeElements>
    <a:clrScheme name="Simple Light">
      <a:dk1>
        <a:srgbClr val="0A1C2B"/>
      </a:dk1>
      <a:lt1>
        <a:srgbClr val="FFFFFF"/>
      </a:lt1>
      <a:dk2>
        <a:srgbClr val="0A1C2B"/>
      </a:dk2>
      <a:lt2>
        <a:srgbClr val="F5F5F5"/>
      </a:lt2>
      <a:accent1>
        <a:srgbClr val="489D7E"/>
      </a:accent1>
      <a:accent2>
        <a:srgbClr val="226093"/>
      </a:accent2>
      <a:accent3>
        <a:srgbClr val="007674"/>
      </a:accent3>
      <a:accent4>
        <a:srgbClr val="D0314C"/>
      </a:accent4>
      <a:accent5>
        <a:srgbClr val="683568"/>
      </a:accent5>
      <a:accent6>
        <a:srgbClr val="EBA900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1124</Words>
  <Application>Microsoft Macintosh PowerPoint</Application>
  <PresentationFormat>On-screen Show (16:9)</PresentationFormat>
  <Paragraphs>163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Roboto Thin</vt:lpstr>
      <vt:lpstr>Roboto Serif ExtraBold</vt:lpstr>
      <vt:lpstr>Roboto Black</vt:lpstr>
      <vt:lpstr>Roboto</vt:lpstr>
      <vt:lpstr>Roboto SemiBold</vt:lpstr>
      <vt:lpstr>Roboto Light</vt:lpstr>
      <vt:lpstr>Roboto Medium</vt:lpstr>
      <vt:lpstr>Arial</vt:lpstr>
      <vt:lpstr>ScalePad Theme</vt:lpstr>
      <vt:lpstr>Building Your vCISO Practice: A Growth Path for MSPs</vt:lpstr>
      <vt:lpstr>Luis Giraldo</vt:lpstr>
      <vt:lpstr>Agenda</vt:lpstr>
      <vt:lpstr>Welcome and Structure</vt:lpstr>
      <vt:lpstr>PowerPoint Presentation</vt:lpstr>
      <vt:lpstr>Today: Initiate and Evaluate</vt:lpstr>
      <vt:lpstr>Poll Which of these best describes your MSP’s current approach to compliance and vCISO services?</vt:lpstr>
      <vt:lpstr>Let’s Define vCISO: What</vt:lpstr>
      <vt:lpstr>PowerPoint Presentation</vt:lpstr>
      <vt:lpstr>Why is it important?</vt:lpstr>
      <vt:lpstr>Let’s Define vCISO: Who</vt:lpstr>
      <vt:lpstr>PowerPoint Presentation</vt:lpstr>
      <vt:lpstr>Poll Who is (or would be) responsible for delivering CaaS and GRC at your MSP today?</vt:lpstr>
      <vt:lpstr>What a vCISO Does</vt:lpstr>
      <vt:lpstr>Where do vCISOs come from?</vt:lpstr>
      <vt:lpstr>Sidebar: Personnel Plan</vt:lpstr>
      <vt:lpstr>Let’s Define vCISO: What</vt:lpstr>
      <vt:lpstr>Needs-Based Segmentation</vt:lpstr>
      <vt:lpstr>“Cyber Openness”</vt:lpstr>
      <vt:lpstr>“Cyber Openness”</vt:lpstr>
      <vt:lpstr>Segmentation:  Where to Start</vt:lpstr>
      <vt:lpstr>Poll What is the biggest challenge stopping your MSP from fully embracing CaaS?</vt:lpstr>
      <vt:lpstr>Learn More About</vt:lpstr>
      <vt:lpstr>Learn more about the PowerGRYD™ vCISO System</vt:lpstr>
      <vt:lpstr>Building Your vCISO Practice: A Growth Path for MSPs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Luis Giraldo</cp:lastModifiedBy>
  <cp:revision>3</cp:revision>
  <dcterms:modified xsi:type="dcterms:W3CDTF">2025-03-27T16:05:53Z</dcterms:modified>
</cp:coreProperties>
</file>