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9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5143500" type="screen16x9"/>
  <p:notesSz cx="6858000" cy="9144000"/>
  <p:embeddedFontLst>
    <p:embeddedFont>
      <p:font typeface="Roboto" panose="02000000000000000000" pitchFamily="2" charset="0"/>
      <p:regular r:id="rId39"/>
      <p:bold r:id="rId40"/>
      <p:italic r:id="rId41"/>
      <p:boldItalic r:id="rId42"/>
    </p:embeddedFont>
    <p:embeddedFont>
      <p:font typeface="Roboto Black" panose="02000000000000000000" pitchFamily="2" charset="0"/>
      <p:bold r:id="rId43"/>
      <p:italic r:id="rId44"/>
      <p:boldItalic r:id="rId45"/>
    </p:embeddedFont>
    <p:embeddedFont>
      <p:font typeface="Roboto ExtraBold" panose="02000000000000000000" pitchFamily="2" charset="0"/>
      <p:bold r:id="rId46"/>
      <p:italic r:id="rId47"/>
      <p:boldItalic r:id="rId48"/>
    </p:embeddedFont>
    <p:embeddedFont>
      <p:font typeface="Roboto Light" panose="02000000000000000000" pitchFamily="2" charset="0"/>
      <p:regular r:id="rId49"/>
      <p:bold r:id="rId50"/>
      <p:italic r:id="rId51"/>
      <p:boldItalic r:id="rId52"/>
    </p:embeddedFont>
    <p:embeddedFont>
      <p:font typeface="Roboto Medium" panose="02000000000000000000" pitchFamily="2" charset="0"/>
      <p:regular r:id="rId53"/>
      <p:bold r:id="rId54"/>
      <p:italic r:id="rId55"/>
      <p:boldItalic r:id="rId56"/>
    </p:embeddedFont>
    <p:embeddedFont>
      <p:font typeface="Roboto SemiBold" panose="02000000000000000000" pitchFamily="2" charset="0"/>
      <p:regular r:id="rId57"/>
      <p:bold r:id="rId58"/>
      <p:italic r:id="rId59"/>
      <p:boldItalic r:id="rId60"/>
    </p:embeddedFont>
    <p:embeddedFont>
      <p:font typeface="Roboto Serif ExtraBold" pitchFamily="2" charset="77"/>
      <p:bold r:id="rId61"/>
      <p:italic r:id="rId62"/>
      <p:boldItalic r:id="rId63"/>
    </p:embeddedFont>
    <p:embeddedFont>
      <p:font typeface="Roboto Thin" panose="02000000000000000000" pitchFamily="2" charset="0"/>
      <p:regular r:id="rId64"/>
      <p:bold r:id="rId65"/>
      <p:italic r:id="rId66"/>
      <p:boldItalic r:id="rId6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02">
          <p15:clr>
            <a:srgbClr val="9AA0A6"/>
          </p15:clr>
        </p15:guide>
        <p15:guide id="4" pos="1209">
          <p15:clr>
            <a:srgbClr val="9AA0A6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8" roundtripDataSignature="AMtx7mj+5HCrkiohzz5g9Utijv6/jiUb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D6D51D-BD6E-43CF-A0BA-FA590C35221C}">
  <a:tblStyle styleId="{9DD6D51D-BD6E-43CF-A0BA-FA590C35221C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7E7"/>
          </a:solidFill>
        </a:fill>
      </a:tcStyle>
    </a:wholeTbl>
    <a:band1H>
      <a:tcTxStyle b="off" i="off"/>
      <a:tcStyle>
        <a:tcBdr/>
        <a:fill>
          <a:solidFill>
            <a:srgbClr val="CACBCB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BCB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DC198F7-4CD5-4813-9DBC-B2FCBEDD3BF6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1"/>
    <p:restoredTop sz="94643"/>
  </p:normalViewPr>
  <p:slideViewPr>
    <p:cSldViewPr snapToGrid="0">
      <p:cViewPr varScale="1">
        <p:scale>
          <a:sx n="205" d="100"/>
          <a:sy n="205" d="100"/>
        </p:scale>
        <p:origin x="280" y="192"/>
      </p:cViewPr>
      <p:guideLst>
        <p:guide orient="horz" pos="1620"/>
        <p:guide pos="2880"/>
        <p:guide pos="202"/>
        <p:guide pos="12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63" Type="http://schemas.openxmlformats.org/officeDocument/2006/relationships/font" Target="fonts/font25.fntdata"/><Relationship Id="rId68" Type="http://customschemas.google.com/relationships/presentationmetadata" Target="meta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66" Type="http://schemas.openxmlformats.org/officeDocument/2006/relationships/font" Target="fonts/font28.fntdata"/><Relationship Id="rId5" Type="http://schemas.openxmlformats.org/officeDocument/2006/relationships/slide" Target="slides/slide4.xml"/><Relationship Id="rId61" Type="http://schemas.openxmlformats.org/officeDocument/2006/relationships/font" Target="fonts/font2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font" Target="fonts/font26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Relationship Id="rId67" Type="http://schemas.openxmlformats.org/officeDocument/2006/relationships/font" Target="fonts/font29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font" Target="fonts/font24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font" Target="fonts/font22.fntdata"/><Relationship Id="rId65" Type="http://schemas.openxmlformats.org/officeDocument/2006/relationships/font" Target="fonts/font2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.fntdata"/><Relationship Id="rId34" Type="http://schemas.openxmlformats.org/officeDocument/2006/relationships/slide" Target="slides/slide33.xml"/><Relationship Id="rId50" Type="http://schemas.openxmlformats.org/officeDocument/2006/relationships/font" Target="fonts/font12.fntdata"/><Relationship Id="rId55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1" name="Google Shape;34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1" name="Google Shape;44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8" name="Google Shape;44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7" name="Google Shape;45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3" name="Google Shape;47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4" name="Google Shape;50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2" name="Google Shape;51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0" name="Google Shape;52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Poll options: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Everyone says the same thing—it’s documented and clear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Mostly consistent—some ad-libbing happens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Depends who’s talking to the client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 usually figure it out during the sales call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8" name="Google Shape;52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6" name="Google Shape;53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" name="Google Shape;54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7" name="Google Shape;55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5" name="Google Shape;56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4" name="Google Shape;57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3" name="Google Shape;58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3" name="Google Shape;60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How do you determine pricing for a new service?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Based on the client’s perceived value and outcomes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 try to align with market expectations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 just estimate hours and add margin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 haven’t formalized a pricing approach yet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1" name="Google Shape;611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6" name="Google Shape;616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Send link to session 1 resources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4" name="Google Shape;624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2" name="Google Shape;632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0" name="Google Shape;640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Tie back to segmentation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8" name="Google Shape;648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Discovery: “Assessments” imply an MSP-led technical evaluation, whereas “discovery” is a collaborative process to uncover challenges and goals.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Business Insights: Clients don’t care about the number of tickets resolved but about how IT supports their business.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SBRs: QBRs often focus on IT performance; SBRs reposition them as high-value business strategy meetings.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Business Enablement: “IT Roadmap” sounds tech-driven, whereas “Business Enablement” frames technology as a means to an end.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Risk Management: Compliance is reactive; risk management is proactive and strategic.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Business Resilience &amp; Innovation: “Managed Services” suggests passive IT maintenance, while “resilience &amp; innovation” aligns with executive priorities.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Technology Partnerships: Managing vendors is transactional, but partnering on technology decisions is strategic.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6" name="Google Shape;656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6" name="Google Shape;666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3" name="Google Shape;673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Drop link in chat during webinar: https://www.scalepad.com/events/a-growth-path-for-msps/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6" name="Google Shape;36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Send link to session 1 resources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>
          <a:extLst>
            <a:ext uri="{FF2B5EF4-FFF2-40B4-BE49-F238E27FC236}">
              <a16:creationId xmlns:a16="http://schemas.microsoft.com/office/drawing/2014/main" id="{45754D59-47BB-663D-CFE7-88AE66677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:notes">
            <a:extLst>
              <a:ext uri="{FF2B5EF4-FFF2-40B4-BE49-F238E27FC236}">
                <a16:creationId xmlns:a16="http://schemas.microsoft.com/office/drawing/2014/main" id="{7D930331-43A3-3759-A40D-281F6779AB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4" name="Google Shape;424;p7:notes">
            <a:extLst>
              <a:ext uri="{FF2B5EF4-FFF2-40B4-BE49-F238E27FC236}">
                <a16:creationId xmlns:a16="http://schemas.microsoft.com/office/drawing/2014/main" id="{0801D098-ED1D-AF9F-A0CC-A5E3033205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261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5" name="Google Shape;37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4" name="Google Shape;39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4" name="Google Shape;42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3" name="Google Shape;43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Poll options: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Every time—outcomes come first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Sometimes—it depends on the service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Rarely—we focus more on the technical scope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Never thought about it that way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gif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Lightbulb">
  <p:cSld name="TITLE_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7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0950" y="807050"/>
            <a:ext cx="3600674" cy="407289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7"/>
          <p:cNvSpPr txBox="1">
            <a:spLocks noGrp="1"/>
          </p:cNvSpPr>
          <p:nvPr>
            <p:ph type="title"/>
          </p:nvPr>
        </p:nvSpPr>
        <p:spPr>
          <a:xfrm>
            <a:off x="573250" y="1913463"/>
            <a:ext cx="4847700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" name="Google Shape;17;p37"/>
          <p:cNvSpPr txBox="1">
            <a:spLocks noGrp="1"/>
          </p:cNvSpPr>
          <p:nvPr>
            <p:ph type="subTitle" idx="1"/>
          </p:nvPr>
        </p:nvSpPr>
        <p:spPr>
          <a:xfrm>
            <a:off x="573250" y="3243438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" name="Google Shape;18;p37"/>
          <p:cNvPicPr preferRelativeResize="0"/>
          <p:nvPr/>
        </p:nvPicPr>
        <p:blipFill rotWithShape="1">
          <a:blip r:embed="rId5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The Rocket">
  <p:cSld name="TITLE_2_1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4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4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46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0" name="Google Shape;90;p46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">
  <p:cSld name="CUSTOM_9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47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4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Manager">
  <p:cSld name="CUSTOM_9_1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48"/>
          <p:cNvPicPr preferRelativeResize="0"/>
          <p:nvPr/>
        </p:nvPicPr>
        <p:blipFill rotWithShape="1">
          <a:blip r:embed="rId2">
            <a:alphaModFix/>
          </a:blip>
          <a:srcRect l="5554" r="555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4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Backup Radar">
  <p:cSld name="CUSTOM_9_1_1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49"/>
          <p:cNvPicPr preferRelativeResize="0"/>
          <p:nvPr/>
        </p:nvPicPr>
        <p:blipFill rotWithShape="1">
          <a:blip r:embed="rId2">
            <a:alphaModFix/>
          </a:blip>
          <a:srcRect l="5554" r="555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4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Insights">
  <p:cSld name="CUSTOM_9_1_1_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50"/>
          <p:cNvPicPr preferRelativeResize="0"/>
          <p:nvPr/>
        </p:nvPicPr>
        <p:blipFill rotWithShape="1">
          <a:blip r:embed="rId2">
            <a:alphaModFix/>
          </a:blip>
          <a:srcRect l="5720" r="5720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5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gnition360">
  <p:cSld name="CUSTOM_9_1_1_1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51"/>
          <p:cNvPicPr preferRelativeResize="0"/>
          <p:nvPr/>
        </p:nvPicPr>
        <p:blipFill rotWithShape="1">
          <a:blip r:embed="rId2">
            <a:alphaModFix/>
          </a:blip>
          <a:srcRect l="5476" r="546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5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Roboto Thin"/>
              <a:buNone/>
              <a:defRPr sz="3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Quoter">
  <p:cSld name="CUSTOM_9_1_1_1_1_2_1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2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ervices">
  <p:cSld name="CUSTOM_9_1_1_1_1_2_1_1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3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ervices">
  <p:cSld name="CUSTOM_7_2_2_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0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" name="Google Shape;119;p5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20" name="Google Shape;120;p5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5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22" name="Google Shape;122;p54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24" name="Google Shape;124;p5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Manager">
  <p:cSld name="CUSTOM_7_2_1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5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8" name="Google Shape;128;p55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29" name="Google Shape;129;p55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55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1" name="Google Shape;131;p5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55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33" name="Google Shape;133;p55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wo Speakers">
  <p:cSld name="CUSTOM_7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8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6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933539"/>
            <a:ext cx="9144003" cy="12099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oogle Shape;22;p38"/>
          <p:cNvGrpSpPr/>
          <p:nvPr/>
        </p:nvGrpSpPr>
        <p:grpSpPr>
          <a:xfrm>
            <a:off x="-4075" y="0"/>
            <a:ext cx="9143764" cy="4483725"/>
            <a:chOff x="-4075" y="381575"/>
            <a:chExt cx="9157500" cy="4483725"/>
          </a:xfrm>
        </p:grpSpPr>
        <p:sp>
          <p:nvSpPr>
            <p:cNvPr id="23" name="Google Shape;23;p3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38"/>
            <p:cNvSpPr/>
            <p:nvPr/>
          </p:nvSpPr>
          <p:spPr>
            <a:xfrm>
              <a:off x="-4075" y="381575"/>
              <a:ext cx="9157500" cy="2210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38"/>
          <p:cNvSpPr>
            <a:spLocks noGrp="1"/>
          </p:cNvSpPr>
          <p:nvPr>
            <p:ph type="pic" idx="2"/>
          </p:nvPr>
        </p:nvSpPr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sp>
      <p:pic>
        <p:nvPicPr>
          <p:cNvPr id="26" name="Google Shape;26;p3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8"/>
          <p:cNvSpPr>
            <a:spLocks noGrp="1"/>
          </p:cNvSpPr>
          <p:nvPr>
            <p:ph type="pic" idx="3"/>
          </p:nvPr>
        </p:nvSpPr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sp>
      <p:sp>
        <p:nvSpPr>
          <p:cNvPr id="28" name="Google Shape;28;p38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31" name="Google Shape;31;p38"/>
          <p:cNvSpPr txBox="1">
            <a:spLocks noGrp="1"/>
          </p:cNvSpPr>
          <p:nvPr>
            <p:ph type="subTitle" idx="5"/>
          </p:nvPr>
        </p:nvSpPr>
        <p:spPr>
          <a:xfrm>
            <a:off x="2574500" y="118947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Backup Radar">
  <p:cSld name="CUSTOM_7_2_1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56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7" name="Google Shape;137;p56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38" name="Google Shape;138;p56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56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0" name="Google Shape;140;p5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56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42" name="Google Shape;142;p56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Insights">
  <p:cSld name="CUSTOM_7_2_1_1_1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57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Google Shape;146;p57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47" name="Google Shape;147;p57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57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9" name="Google Shape;149;p57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57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1" name="Google Shape;151;p57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gnition360">
  <p:cSld name="CUSTOM_7_2_1_1_1_1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58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5" name="Google Shape;155;p58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56" name="Google Shape;156;p58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58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8" name="Google Shape;158;p5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58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0" name="Google Shape;160;p58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Quoter">
  <p:cSld name="CUSTOM_7_2_1_1_1_1_1_1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-12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59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64" name="Google Shape;164;p59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59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" name="Google Shape;166;p59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7" name="Google Shape;167;p59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8" name="Google Shape;168;p5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Services">
  <p:cSld name="CUSTOM_12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60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60"/>
          <p:cNvPicPr preferRelativeResize="0"/>
          <p:nvPr/>
        </p:nvPicPr>
        <p:blipFill rotWithShape="1">
          <a:blip r:embed="rId3">
            <a:alphaModFix/>
          </a:blip>
          <a:srcRect l="18" r="9"/>
          <a:stretch/>
        </p:blipFill>
        <p:spPr>
          <a:xfrm>
            <a:off x="6172913" y="0"/>
            <a:ext cx="297107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60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73" name="Google Shape;173;p60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60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6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6" name="Google Shape;176;p6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Google Shape;177;p60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8" name="Google Shape;178;p6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Manager 1">
  <p:cSld name="CUSTOM_12_2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61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61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83" name="Google Shape;183;p61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61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5" name="Google Shape;185;p6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86" name="Google Shape;186;p6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7" name="Google Shape;187;p61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88" name="Google Shape;188;p6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Backup Radar">
  <p:cSld name="CUSTOM_12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62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62"/>
          <p:cNvGrpSpPr/>
          <p:nvPr/>
        </p:nvGrpSpPr>
        <p:grpSpPr>
          <a:xfrm rot="-5400000">
            <a:off x="837714" y="-837990"/>
            <a:ext cx="5143776" cy="6819204"/>
            <a:chOff x="-4090" y="0"/>
            <a:chExt cx="9157515" cy="4865300"/>
          </a:xfrm>
        </p:grpSpPr>
        <p:sp>
          <p:nvSpPr>
            <p:cNvPr id="193" name="Google Shape;193;p62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62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62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6" name="Google Shape;196;p6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6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8" name="Google Shape;198;p6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Insights">
  <p:cSld name="CUSTOM_12_1_1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63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63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03" name="Google Shape;203;p63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63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5" name="Google Shape;205;p63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06" name="Google Shape;206;p6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8" name="Google Shape;208;p6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gnition360">
  <p:cSld name="CUSTOM_12_1_1_1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6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p64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13" name="Google Shape;213;p64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64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" name="Google Shape;215;p64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16" name="Google Shape;216;p6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6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8" name="Google Shape;218;p6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ntrolMap">
  <p:cSld name="CUSTOM_12_1_1_1_1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6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" name="Google Shape;222;p65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23" name="Google Shape;223;p65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65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5" name="Google Shape;225;p65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26" name="Google Shape;226;p6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6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8" name="Google Shape;228;p6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- Blank Slide">
  <p:cSld name="CUSTOM_1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3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36" name="Google Shape;36;p39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Quoter">
  <p:cSld name="CUSTOM_1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171893" y="-2425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1" name="Google Shape;231;p66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32" name="Google Shape;232;p66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66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4" name="Google Shape;234;p66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35" name="Google Shape;235;p66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66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7" name="Google Shape;237;p66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One Speaker">
  <p:cSld name="CUSTOM_7_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0" name="Google Shape;240;p67"/>
          <p:cNvGrpSpPr/>
          <p:nvPr/>
        </p:nvGrpSpPr>
        <p:grpSpPr>
          <a:xfrm>
            <a:off x="-4075" y="-5725"/>
            <a:ext cx="9157500" cy="3462300"/>
            <a:chOff x="-4075" y="1403000"/>
            <a:chExt cx="9157500" cy="3462300"/>
          </a:xfrm>
        </p:grpSpPr>
        <p:sp>
          <p:nvSpPr>
            <p:cNvPr id="241" name="Google Shape;241;p67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67"/>
            <p:cNvSpPr/>
            <p:nvPr/>
          </p:nvSpPr>
          <p:spPr>
            <a:xfrm>
              <a:off x="-4075" y="1403000"/>
              <a:ext cx="9157500" cy="1188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3" name="Google Shape;243;p67"/>
          <p:cNvSpPr>
            <a:spLocks noGrp="1"/>
          </p:cNvSpPr>
          <p:nvPr>
            <p:ph type="pic" idx="2"/>
          </p:nvPr>
        </p:nvSpPr>
        <p:spPr>
          <a:xfrm>
            <a:off x="5757425" y="1516050"/>
            <a:ext cx="2485200" cy="24852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sp>
      <p:sp>
        <p:nvSpPr>
          <p:cNvPr id="244" name="Google Shape;244;p67"/>
          <p:cNvSpPr txBox="1">
            <a:spLocks noGrp="1"/>
          </p:cNvSpPr>
          <p:nvPr>
            <p:ph type="title"/>
          </p:nvPr>
        </p:nvSpPr>
        <p:spPr>
          <a:xfrm>
            <a:off x="1756900" y="206007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5" name="Google Shape;245;p67"/>
          <p:cNvSpPr txBox="1">
            <a:spLocks noGrp="1"/>
          </p:cNvSpPr>
          <p:nvPr>
            <p:ph type="subTitle" idx="1"/>
          </p:nvPr>
        </p:nvSpPr>
        <p:spPr>
          <a:xfrm>
            <a:off x="2076100" y="236502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46" name="Google Shape;246;p67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hree Speakers">
  <p:cSld name="CUSTOM_7_1_2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68"/>
          <p:cNvPicPr preferRelativeResize="0"/>
          <p:nvPr/>
        </p:nvPicPr>
        <p:blipFill rotWithShape="1">
          <a:blip r:embed="rId2">
            <a:alphaModFix/>
          </a:blip>
          <a:srcRect b="24936"/>
          <a:stretch/>
        </p:blipFill>
        <p:spPr>
          <a:xfrm>
            <a:off x="0" y="1282775"/>
            <a:ext cx="9144003" cy="38607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" name="Google Shape;249;p68"/>
          <p:cNvGrpSpPr/>
          <p:nvPr/>
        </p:nvGrpSpPr>
        <p:grpSpPr>
          <a:xfrm>
            <a:off x="0" y="-5725"/>
            <a:ext cx="9143764" cy="3136675"/>
            <a:chOff x="-4075" y="1728625"/>
            <a:chExt cx="9157500" cy="3136675"/>
          </a:xfrm>
        </p:grpSpPr>
        <p:sp>
          <p:nvSpPr>
            <p:cNvPr id="250" name="Google Shape;250;p6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68"/>
            <p:cNvSpPr/>
            <p:nvPr/>
          </p:nvSpPr>
          <p:spPr>
            <a:xfrm>
              <a:off x="-4075" y="1728625"/>
              <a:ext cx="9157500" cy="86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2" name="Google Shape;252;p68"/>
          <p:cNvSpPr>
            <a:spLocks noGrp="1"/>
          </p:cNvSpPr>
          <p:nvPr>
            <p:ph type="pic" idx="2"/>
          </p:nvPr>
        </p:nvSpPr>
        <p:spPr>
          <a:xfrm>
            <a:off x="6299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sp>
      <p:sp>
        <p:nvSpPr>
          <p:cNvPr id="253" name="Google Shape;253;p68"/>
          <p:cNvSpPr txBox="1">
            <a:spLocks noGrp="1"/>
          </p:cNvSpPr>
          <p:nvPr>
            <p:ph type="title"/>
          </p:nvPr>
        </p:nvSpPr>
        <p:spPr>
          <a:xfrm>
            <a:off x="996800" y="3576100"/>
            <a:ext cx="2337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54" name="Google Shape;254;p68"/>
          <p:cNvSpPr txBox="1">
            <a:spLocks noGrp="1"/>
          </p:cNvSpPr>
          <p:nvPr>
            <p:ph type="subTitle" idx="1"/>
          </p:nvPr>
        </p:nvSpPr>
        <p:spPr>
          <a:xfrm>
            <a:off x="996800" y="3833650"/>
            <a:ext cx="23370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255" name="Google Shape;255;p68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68"/>
          <p:cNvSpPr>
            <a:spLocks noGrp="1"/>
          </p:cNvSpPr>
          <p:nvPr>
            <p:ph type="pic" idx="3"/>
          </p:nvPr>
        </p:nvSpPr>
        <p:spPr>
          <a:xfrm>
            <a:off x="36483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sp>
      <p:sp>
        <p:nvSpPr>
          <p:cNvPr id="257" name="Google Shape;257;p68"/>
          <p:cNvSpPr>
            <a:spLocks noGrp="1"/>
          </p:cNvSpPr>
          <p:nvPr>
            <p:ph type="pic" idx="4"/>
          </p:nvPr>
        </p:nvSpPr>
        <p:spPr>
          <a:xfrm>
            <a:off x="996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sp>
      <p:sp>
        <p:nvSpPr>
          <p:cNvPr id="258" name="Google Shape;258;p68"/>
          <p:cNvSpPr txBox="1">
            <a:spLocks noGrp="1"/>
          </p:cNvSpPr>
          <p:nvPr>
            <p:ph type="title" idx="5"/>
          </p:nvPr>
        </p:nvSpPr>
        <p:spPr>
          <a:xfrm>
            <a:off x="3648300" y="3576100"/>
            <a:ext cx="232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59" name="Google Shape;259;p68"/>
          <p:cNvSpPr txBox="1">
            <a:spLocks noGrp="1"/>
          </p:cNvSpPr>
          <p:nvPr>
            <p:ph type="subTitle" idx="6"/>
          </p:nvPr>
        </p:nvSpPr>
        <p:spPr>
          <a:xfrm>
            <a:off x="3648300" y="3833650"/>
            <a:ext cx="2295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0" name="Google Shape;260;p68"/>
          <p:cNvSpPr txBox="1">
            <a:spLocks noGrp="1"/>
          </p:cNvSpPr>
          <p:nvPr>
            <p:ph type="title" idx="7"/>
          </p:nvPr>
        </p:nvSpPr>
        <p:spPr>
          <a:xfrm>
            <a:off x="6299800" y="3576100"/>
            <a:ext cx="2367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61" name="Google Shape;261;p68"/>
          <p:cNvSpPr txBox="1">
            <a:spLocks noGrp="1"/>
          </p:cNvSpPr>
          <p:nvPr>
            <p:ph type="subTitle" idx="8"/>
          </p:nvPr>
        </p:nvSpPr>
        <p:spPr>
          <a:xfrm>
            <a:off x="6299800" y="3833650"/>
            <a:ext cx="23394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Services">
  <p:cSld name="CUSTOM_7_1_1_1_2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018452"/>
            <a:ext cx="9143999" cy="12100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4" name="Google Shape;264;p69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65" name="Google Shape;265;p69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69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7" name="Google Shape;267;p6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69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9" name="Google Shape;269;p69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Manager">
  <p:cSld name="CUSTOM_7_1_1_1_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70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3" name="Google Shape;273;p70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74" name="Google Shape;274;p70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70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6" name="Google Shape;276;p7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7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78" name="Google Shape;278;p7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Backup Radar">
  <p:cSld name="CUSTOM_7_1_1_1_1_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71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Google Shape;282;p71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83" name="Google Shape;283;p71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71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85" name="Google Shape;285;p7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7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87" name="Google Shape;287;p7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Insights">
  <p:cSld name="CUSTOM_7_1_1_1_1_1_1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72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1" name="Google Shape;291;p72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92" name="Google Shape;292;p72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72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4" name="Google Shape;294;p7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7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96" name="Google Shape;296;p7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gnition360">
  <p:cSld name="CUSTOM_7_1_1_1_1_1_1_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73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0" name="Google Shape;300;p7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01" name="Google Shape;301;p7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7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3" name="Google Shape;303;p7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7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5" name="Google Shape;305;p7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ntrolMap">
  <p:cSld name="CUSTOM_7_1_1_1_1_1_1_1_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74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9" name="Google Shape;309;p74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10" name="Google Shape;310;p74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74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12" name="Google Shape;312;p7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7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14" name="Google Shape;314;p7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Quoter">
  <p:cSld name="CUSTOM_7_1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956"/>
            <a:ext cx="9143999" cy="8475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7" name="Google Shape;317;p75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18" name="Google Shape;318;p75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75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20" name="Google Shape;320;p7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7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22" name="Google Shape;322;p7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ScalePad">
  <p:cSld name="CUSTOM_7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40"/>
          <p:cNvPicPr preferRelativeResize="0"/>
          <p:nvPr/>
        </p:nvPicPr>
        <p:blipFill rotWithShape="1">
          <a:blip r:embed="rId2">
            <a:alphaModFix/>
          </a:blip>
          <a:srcRect l="23111" r="25495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oogle Shape;40;p40"/>
          <p:cNvGrpSpPr/>
          <p:nvPr/>
        </p:nvGrpSpPr>
        <p:grpSpPr>
          <a:xfrm rot="-5400000">
            <a:off x="838172" y="-837524"/>
            <a:ext cx="5142860" cy="6819204"/>
            <a:chOff x="-4090" y="0"/>
            <a:chExt cx="9157515" cy="4865300"/>
          </a:xfrm>
        </p:grpSpPr>
        <p:sp>
          <p:nvSpPr>
            <p:cNvPr id="41" name="Google Shape;41;p40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40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Google Shape;43;p4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4" name="Google Shape;44;p4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40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46" name="Google Shape;46;p4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 1">
  <p:cSld name="CUSTOM_9_2"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7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76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USTOM_11" type="tx">
  <p:cSld name="TITLE_AND_BODY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77" descr="Google Shape;6;p1"/>
          <p:cNvPicPr preferRelativeResize="0"/>
          <p:nvPr/>
        </p:nvPicPr>
        <p:blipFill rotWithShape="1">
          <a:blip r:embed="rId2">
            <a:alphaModFix/>
          </a:blip>
          <a:srcRect l="6026" t="31099" r="5343" b="31091"/>
          <a:stretch/>
        </p:blipFill>
        <p:spPr>
          <a:xfrm>
            <a:off x="194774" y="4805350"/>
            <a:ext cx="895676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77" descr="Google Shape;7;p1"/>
          <p:cNvPicPr preferRelativeResize="0"/>
          <p:nvPr/>
        </p:nvPicPr>
        <p:blipFill rotWithShape="1">
          <a:blip r:embed="rId3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77" descr="Google Shape;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77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77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3" name="Google Shape;333;p77" descr="Google Shape;11;p1"/>
          <p:cNvPicPr preferRelativeResize="0"/>
          <p:nvPr/>
        </p:nvPicPr>
        <p:blipFill rotWithShape="1">
          <a:blip r:embed="rId2">
            <a:alphaModFix/>
          </a:blip>
          <a:srcRect l="6026" t="31099" r="5343" b="31094"/>
          <a:stretch/>
        </p:blipFill>
        <p:spPr>
          <a:xfrm>
            <a:off x="3915825" y="1523500"/>
            <a:ext cx="1312351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77" descr="Google Shape;291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77" descr="Google Shape;292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77"/>
          <p:cNvSpPr txBox="1">
            <a:spLocks noGrp="1"/>
          </p:cNvSpPr>
          <p:nvPr>
            <p:ph type="title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37" name="Google Shape;337;p77" descr="Google Shape;234;p29"/>
          <p:cNvPicPr preferRelativeResize="0"/>
          <p:nvPr/>
        </p:nvPicPr>
        <p:blipFill rotWithShape="1">
          <a:blip r:embed="rId2">
            <a:alphaModFix/>
          </a:blip>
          <a:srcRect l="6026" t="31099" r="5343" b="31094"/>
          <a:stretch/>
        </p:blipFill>
        <p:spPr>
          <a:xfrm>
            <a:off x="351975" y="4721075"/>
            <a:ext cx="865625" cy="184076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77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ntrolMap">
  <p:cSld name="CUSTOM_9_1_1_1_1_2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41"/>
          <p:cNvPicPr preferRelativeResize="0"/>
          <p:nvPr/>
        </p:nvPicPr>
        <p:blipFill rotWithShape="1">
          <a:blip r:embed="rId2">
            <a:alphaModFix/>
          </a:blip>
          <a:srcRect l="5689" r="5689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4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calePad">
  <p:cSld name="CUSTOM_7_2_2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42"/>
          <p:cNvPicPr preferRelativeResize="0"/>
          <p:nvPr/>
        </p:nvPicPr>
        <p:blipFill rotWithShape="1">
          <a:blip r:embed="rId2">
            <a:alphaModFix/>
          </a:blip>
          <a:srcRect l="24303" r="24303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oogle Shape;54;p42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55" name="Google Shape;55;p42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42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7" name="Google Shape;57;p4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42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9" name="Google Shape;59;p42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ScalePad">
  <p:cSld name="CUSTOM_7_1_1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43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5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" name="Google Shape;63;p4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64" name="Google Shape;64;p4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4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6" name="Google Shape;66;p4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4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ntrolMap">
  <p:cSld name="CUSTOM_7_2_1_1_1_1_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4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4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73" name="Google Shape;73;p4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4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" name="Google Shape;75;p4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4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Blank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45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4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45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36"/>
          <p:cNvPicPr preferRelativeResize="0"/>
          <p:nvPr/>
        </p:nvPicPr>
        <p:blipFill rotWithShape="1">
          <a:blip r:embed="rId43">
            <a:alphaModFix/>
          </a:blip>
          <a:srcRect l="6026" t="31099" r="5343" b="31094"/>
          <a:stretch/>
        </p:blipFill>
        <p:spPr>
          <a:xfrm>
            <a:off x="194775" y="4805350"/>
            <a:ext cx="895675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36"/>
          <p:cNvPicPr preferRelativeResize="0"/>
          <p:nvPr/>
        </p:nvPicPr>
        <p:blipFill rotWithShape="1">
          <a:blip r:embed="rId44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36"/>
          <p:cNvPicPr preferRelativeResize="0"/>
          <p:nvPr/>
        </p:nvPicPr>
        <p:blipFill rotWithShape="1">
          <a:blip r:embed="rId45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36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4500" b="0" i="0" u="none" strike="noStrike" cap="none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10" name="Google Shape;10;p36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2400" b="0" i="0" u="none" strike="noStrike" cap="none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1" name="Google Shape;11;p36"/>
          <p:cNvPicPr preferRelativeResize="0"/>
          <p:nvPr/>
        </p:nvPicPr>
        <p:blipFill rotWithShape="1">
          <a:blip r:embed="rId43">
            <a:alphaModFix/>
          </a:blip>
          <a:srcRect l="6026" t="31099" r="5343" b="31094"/>
          <a:stretch/>
        </p:blipFill>
        <p:spPr>
          <a:xfrm>
            <a:off x="3915825" y="1523500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42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"/>
          <p:cNvSpPr txBox="1">
            <a:spLocks noGrp="1"/>
          </p:cNvSpPr>
          <p:nvPr>
            <p:ph type="title"/>
          </p:nvPr>
        </p:nvSpPr>
        <p:spPr>
          <a:xfrm>
            <a:off x="573249" y="1913475"/>
            <a:ext cx="5422033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</a:pPr>
            <a:r>
              <a:rPr lang="en" sz="3000"/>
              <a:t>Building Your vCISO Practice: A Growth Path for MSPs</a:t>
            </a:r>
            <a:endParaRPr sz="3000" b="0"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344" name="Google Shape;344;p1"/>
          <p:cNvSpPr txBox="1">
            <a:spLocks noGrp="1"/>
          </p:cNvSpPr>
          <p:nvPr>
            <p:ph type="subTitle" idx="1"/>
          </p:nvPr>
        </p:nvSpPr>
        <p:spPr>
          <a:xfrm>
            <a:off x="573250" y="3036300"/>
            <a:ext cx="5728200" cy="5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200"/>
              <a:t>Setting the Foundation for a vCISO Practice</a:t>
            </a:r>
            <a:endParaRPr sz="2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9"/>
          <p:cNvSpPr/>
          <p:nvPr/>
        </p:nvSpPr>
        <p:spPr>
          <a:xfrm>
            <a:off x="959950" y="1224350"/>
            <a:ext cx="6894600" cy="2995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9"/>
          <p:cNvSpPr txBox="1"/>
          <p:nvPr/>
        </p:nvSpPr>
        <p:spPr>
          <a:xfrm>
            <a:off x="1488900" y="1669250"/>
            <a:ext cx="5841000" cy="2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3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Most MSPs don’t </a:t>
            </a:r>
            <a:r>
              <a:rPr lang="en" sz="3100" b="1" i="1" u="none" strike="noStrike" cap="none">
                <a:solidFill>
                  <a:schemeClr val="dk1"/>
                </a:solidFill>
                <a:latin typeface="Roboto Black"/>
                <a:ea typeface="Roboto Black"/>
                <a:cs typeface="Roboto Black"/>
                <a:sym typeface="Roboto Black"/>
              </a:rPr>
              <a:t>launch</a:t>
            </a:r>
            <a:r>
              <a:rPr lang="en" sz="3100" b="0" i="1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products or services</a:t>
            </a:r>
            <a:r>
              <a:rPr lang="en" sz="3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, they roll the dice.</a:t>
            </a:r>
            <a:endParaRPr sz="31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31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3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#yolo</a:t>
            </a:r>
            <a:endParaRPr sz="31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45" name="Google Shape;445;p9"/>
          <p:cNvSpPr txBox="1"/>
          <p:nvPr/>
        </p:nvSpPr>
        <p:spPr>
          <a:xfrm>
            <a:off x="1488900" y="552350"/>
            <a:ext cx="770700" cy="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0"/>
              <a:buFont typeface="Arial"/>
              <a:buNone/>
            </a:pPr>
            <a:r>
              <a:rPr lang="en" sz="10000" b="0" i="0" u="none" strike="noStrike" cap="none">
                <a:solidFill>
                  <a:schemeClr val="accent6"/>
                </a:solidFill>
                <a:latin typeface="Roboto Serif ExtraBold"/>
                <a:ea typeface="Roboto Serif ExtraBold"/>
                <a:cs typeface="Roboto Serif ExtraBold"/>
                <a:sym typeface="Roboto Serif ExtraBold"/>
              </a:rPr>
              <a:t>“</a:t>
            </a:r>
            <a:endParaRPr sz="10000" b="0" i="0" u="none" strike="noStrike" cap="none">
              <a:solidFill>
                <a:schemeClr val="accent6"/>
              </a:solidFill>
              <a:latin typeface="Roboto Serif ExtraBold"/>
              <a:ea typeface="Roboto Serif ExtraBold"/>
              <a:cs typeface="Roboto Serif ExtraBold"/>
              <a:sym typeface="Roboto Serif Extra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0"/>
          <p:cNvSpPr txBox="1">
            <a:spLocks noGrp="1"/>
          </p:cNvSpPr>
          <p:nvPr>
            <p:ph type="title"/>
          </p:nvPr>
        </p:nvSpPr>
        <p:spPr>
          <a:xfrm>
            <a:off x="2129475" y="1178400"/>
            <a:ext cx="6336976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Don’t Get Ahead of Your Skis:</a:t>
            </a:r>
            <a:endParaRPr/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451" name="Google Shape;451;p10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0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3" name="Google Shape;45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549" y="2049963"/>
            <a:ext cx="1451924" cy="104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1"/>
          <p:cNvSpPr txBox="1"/>
          <p:nvPr/>
        </p:nvSpPr>
        <p:spPr>
          <a:xfrm>
            <a:off x="1067150" y="1000800"/>
            <a:ext cx="7133700" cy="22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1. Define the Problem or Opportunity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specific client pain point are you seeing? (e.g. increased insurance scrutiny, regulatory complexity, lack of internal governance)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recurring need or request are your clients expressing?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market signals suggest this is a timely move?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60" name="Google Shape;460;p11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11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2" name="Google Shape;46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12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12"/>
          <p:cNvSpPr txBox="1"/>
          <p:nvPr/>
        </p:nvSpPr>
        <p:spPr>
          <a:xfrm>
            <a:off x="1067150" y="1000800"/>
            <a:ext cx="7133700" cy="19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2. Identify the Target Audience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Which clients or industries are the best fit for this offer?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are their roles (e.g., CEOs, COOs, IT Managers)?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compliance frameworks or security pressures do they face?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69" name="Google Shape;469;p12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70" name="Google Shape;470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3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13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77" name="Google Shape;47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13"/>
          <p:cNvSpPr txBox="1"/>
          <p:nvPr/>
        </p:nvSpPr>
        <p:spPr>
          <a:xfrm>
            <a:off x="1067150" y="1000800"/>
            <a:ext cx="7133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Go-To-Market Strategy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479" name="Google Shape;479;p13"/>
          <p:cNvGrpSpPr/>
          <p:nvPr/>
        </p:nvGrpSpPr>
        <p:grpSpPr>
          <a:xfrm>
            <a:off x="5683725" y="1392250"/>
            <a:ext cx="3120000" cy="3120000"/>
            <a:chOff x="5683725" y="1392250"/>
            <a:chExt cx="3120000" cy="3120000"/>
          </a:xfrm>
        </p:grpSpPr>
        <p:sp>
          <p:nvSpPr>
            <p:cNvPr id="480" name="Google Shape;480;p13"/>
            <p:cNvSpPr/>
            <p:nvPr/>
          </p:nvSpPr>
          <p:spPr>
            <a:xfrm>
              <a:off x="5683725" y="1392250"/>
              <a:ext cx="3120000" cy="3120000"/>
            </a:xfrm>
            <a:prstGeom prst="ellipse">
              <a:avLst/>
            </a:prstGeom>
            <a:solidFill>
              <a:srgbClr val="1C4587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13"/>
            <p:cNvSpPr txBox="1"/>
            <p:nvPr/>
          </p:nvSpPr>
          <p:spPr>
            <a:xfrm>
              <a:off x="6611625" y="1779250"/>
              <a:ext cx="12642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0" i="0" u="none" strike="noStrike" cap="none">
                  <a:solidFill>
                    <a:schemeClr val="lt1"/>
                  </a:solidFill>
                  <a:latin typeface="Roboto ExtraBold"/>
                  <a:ea typeface="Roboto ExtraBold"/>
                  <a:cs typeface="Roboto ExtraBold"/>
                  <a:sym typeface="Roboto ExtraBold"/>
                </a:rPr>
                <a:t>DISTANT</a:t>
              </a:r>
              <a:endParaRPr sz="1400" b="0" i="0" u="none" strike="noStrike" cap="none">
                <a:solidFill>
                  <a:schemeClr val="lt1"/>
                </a:solidFill>
                <a:latin typeface="Roboto ExtraBold"/>
                <a:ea typeface="Roboto ExtraBold"/>
                <a:cs typeface="Roboto ExtraBold"/>
                <a:sym typeface="Roboto ExtraBold"/>
              </a:endParaRPr>
            </a:p>
          </p:txBody>
        </p:sp>
      </p:grpSp>
      <p:sp>
        <p:nvSpPr>
          <p:cNvPr id="482" name="Google Shape;482;p13"/>
          <p:cNvSpPr/>
          <p:nvPr/>
        </p:nvSpPr>
        <p:spPr>
          <a:xfrm>
            <a:off x="1206875" y="1940800"/>
            <a:ext cx="1413600" cy="4926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ExtraBold"/>
                <a:ea typeface="Roboto ExtraBold"/>
                <a:cs typeface="Roboto ExtraBold"/>
                <a:sym typeface="Roboto ExtraBold"/>
              </a:rPr>
              <a:t>CLOSE</a:t>
            </a:r>
            <a:endParaRPr sz="1400" b="0" i="0" u="none" strike="noStrike" cap="none">
              <a:solidFill>
                <a:schemeClr val="lt1"/>
              </a:solidFill>
              <a:latin typeface="Roboto ExtraBold"/>
              <a:ea typeface="Roboto ExtraBold"/>
              <a:cs typeface="Roboto ExtraBold"/>
              <a:sym typeface="Roboto ExtraBold"/>
            </a:endParaRPr>
          </a:p>
        </p:txBody>
      </p:sp>
      <p:sp>
        <p:nvSpPr>
          <p:cNvPr id="483" name="Google Shape;483;p13"/>
          <p:cNvSpPr/>
          <p:nvPr/>
        </p:nvSpPr>
        <p:spPr>
          <a:xfrm>
            <a:off x="1206875" y="2791588"/>
            <a:ext cx="1413600" cy="4926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ExtraBold"/>
                <a:ea typeface="Roboto ExtraBold"/>
                <a:cs typeface="Roboto ExtraBold"/>
                <a:sym typeface="Roboto ExtraBold"/>
              </a:rPr>
              <a:t>MID-RANGE</a:t>
            </a:r>
            <a:endParaRPr sz="1400" b="0" i="0" u="none" strike="noStrike" cap="none">
              <a:solidFill>
                <a:schemeClr val="lt1"/>
              </a:solidFill>
              <a:latin typeface="Roboto ExtraBold"/>
              <a:ea typeface="Roboto ExtraBold"/>
              <a:cs typeface="Roboto ExtraBold"/>
              <a:sym typeface="Roboto ExtraBold"/>
            </a:endParaRPr>
          </a:p>
        </p:txBody>
      </p:sp>
      <p:sp>
        <p:nvSpPr>
          <p:cNvPr id="484" name="Google Shape;484;p13"/>
          <p:cNvSpPr/>
          <p:nvPr/>
        </p:nvSpPr>
        <p:spPr>
          <a:xfrm>
            <a:off x="1212500" y="3642375"/>
            <a:ext cx="1413600" cy="4926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ExtraBold"/>
                <a:ea typeface="Roboto ExtraBold"/>
                <a:cs typeface="Roboto ExtraBold"/>
                <a:sym typeface="Roboto ExtraBold"/>
              </a:rPr>
              <a:t>DISTANT</a:t>
            </a:r>
            <a:endParaRPr sz="1400" b="0" i="0" u="none" strike="noStrike" cap="none">
              <a:solidFill>
                <a:schemeClr val="lt1"/>
              </a:solidFill>
              <a:latin typeface="Roboto ExtraBold"/>
              <a:ea typeface="Roboto ExtraBold"/>
              <a:cs typeface="Roboto ExtraBold"/>
              <a:sym typeface="Roboto ExtraBold"/>
            </a:endParaRPr>
          </a:p>
        </p:txBody>
      </p:sp>
      <p:sp>
        <p:nvSpPr>
          <p:cNvPr id="485" name="Google Shape;485;p13"/>
          <p:cNvSpPr txBox="1"/>
          <p:nvPr/>
        </p:nvSpPr>
        <p:spPr>
          <a:xfrm>
            <a:off x="2979125" y="1879300"/>
            <a:ext cx="1891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1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The right</a:t>
            </a:r>
            <a:r>
              <a:rPr lang="en" sz="1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 current clients and expertise</a:t>
            </a:r>
            <a:endParaRPr sz="14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86" name="Google Shape;486;p13"/>
          <p:cNvSpPr txBox="1"/>
          <p:nvPr/>
        </p:nvSpPr>
        <p:spPr>
          <a:xfrm>
            <a:off x="2979125" y="2730100"/>
            <a:ext cx="1891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New niche with close adjacencies</a:t>
            </a:r>
            <a:endParaRPr sz="14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87" name="Google Shape;487;p13"/>
          <p:cNvSpPr txBox="1"/>
          <p:nvPr/>
        </p:nvSpPr>
        <p:spPr>
          <a:xfrm>
            <a:off x="2979125" y="3580900"/>
            <a:ext cx="1891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Expand into other segments</a:t>
            </a:r>
            <a:endParaRPr sz="14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88" name="Google Shape;488;p13"/>
          <p:cNvSpPr/>
          <p:nvPr/>
        </p:nvSpPr>
        <p:spPr>
          <a:xfrm>
            <a:off x="6155025" y="2334850"/>
            <a:ext cx="2177400" cy="2177400"/>
          </a:xfrm>
          <a:prstGeom prst="ellipse">
            <a:avLst/>
          </a:prstGeom>
          <a:solidFill>
            <a:srgbClr val="3C78D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9" name="Google Shape;489;p13"/>
          <p:cNvGrpSpPr/>
          <p:nvPr/>
        </p:nvGrpSpPr>
        <p:grpSpPr>
          <a:xfrm>
            <a:off x="6662025" y="3348850"/>
            <a:ext cx="1163400" cy="1163400"/>
            <a:chOff x="6662025" y="3348850"/>
            <a:chExt cx="1163400" cy="1163400"/>
          </a:xfrm>
        </p:grpSpPr>
        <p:sp>
          <p:nvSpPr>
            <p:cNvPr id="490" name="Google Shape;490;p13"/>
            <p:cNvSpPr/>
            <p:nvPr/>
          </p:nvSpPr>
          <p:spPr>
            <a:xfrm>
              <a:off x="6662025" y="3348850"/>
              <a:ext cx="1163400" cy="1163400"/>
            </a:xfrm>
            <a:prstGeom prst="ellipse">
              <a:avLst/>
            </a:prstGeom>
            <a:solidFill>
              <a:srgbClr val="C9DAF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13"/>
            <p:cNvSpPr txBox="1"/>
            <p:nvPr/>
          </p:nvSpPr>
          <p:spPr>
            <a:xfrm>
              <a:off x="6770775" y="3642375"/>
              <a:ext cx="9459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0" i="0" u="none" strike="noStrike" cap="none">
                  <a:solidFill>
                    <a:schemeClr val="dk1"/>
                  </a:solidFill>
                  <a:latin typeface="Roboto ExtraBold"/>
                  <a:ea typeface="Roboto ExtraBold"/>
                  <a:cs typeface="Roboto ExtraBold"/>
                  <a:sym typeface="Roboto ExtraBold"/>
                </a:rPr>
                <a:t>CLOSE</a:t>
              </a:r>
              <a:endParaRPr sz="1400" b="0" i="0" u="none" strike="noStrike" cap="none">
                <a:solidFill>
                  <a:schemeClr val="dk1"/>
                </a:solidFill>
                <a:latin typeface="Roboto ExtraBold"/>
                <a:ea typeface="Roboto ExtraBold"/>
                <a:cs typeface="Roboto ExtraBold"/>
                <a:sym typeface="Roboto ExtraBold"/>
              </a:endParaRPr>
            </a:p>
          </p:txBody>
        </p:sp>
      </p:grpSp>
      <p:sp>
        <p:nvSpPr>
          <p:cNvPr id="492" name="Google Shape;492;p13"/>
          <p:cNvSpPr txBox="1"/>
          <p:nvPr/>
        </p:nvSpPr>
        <p:spPr>
          <a:xfrm>
            <a:off x="6611625" y="2772500"/>
            <a:ext cx="1264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ExtraBold"/>
                <a:ea typeface="Roboto ExtraBold"/>
                <a:cs typeface="Roboto ExtraBold"/>
                <a:sym typeface="Roboto ExtraBold"/>
              </a:rPr>
              <a:t>MID-RANGE</a:t>
            </a:r>
            <a:endParaRPr sz="1400" b="0" i="0" u="none" strike="noStrike" cap="none">
              <a:solidFill>
                <a:schemeClr val="lt1"/>
              </a:solidFill>
              <a:latin typeface="Roboto ExtraBold"/>
              <a:ea typeface="Roboto ExtraBold"/>
              <a:cs typeface="Roboto ExtraBold"/>
              <a:sym typeface="Roboto ExtraBold"/>
            </a:endParaRPr>
          </a:p>
        </p:txBody>
      </p:sp>
      <p:sp>
        <p:nvSpPr>
          <p:cNvPr id="493" name="Google Shape;493;p13"/>
          <p:cNvSpPr txBox="1"/>
          <p:nvPr/>
        </p:nvSpPr>
        <p:spPr>
          <a:xfrm>
            <a:off x="6297825" y="4512250"/>
            <a:ext cx="1891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Scaling Plan</a:t>
            </a:r>
            <a:endParaRPr sz="14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4"/>
          <p:cNvSpPr txBox="1"/>
          <p:nvPr/>
        </p:nvSpPr>
        <p:spPr>
          <a:xfrm>
            <a:off x="1067150" y="1000800"/>
            <a:ext cx="6570000" cy="33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3. Craft the Hypothesis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Use this formula: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“We believe that by offering [</a:t>
            </a:r>
            <a:r>
              <a:rPr lang="en" sz="1600" b="1" i="1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service</a:t>
            </a: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], we can help [</a:t>
            </a:r>
            <a:r>
              <a:rPr lang="en" sz="1600" b="1" i="1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client type</a:t>
            </a: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] achieve [</a:t>
            </a:r>
            <a:r>
              <a:rPr lang="en" sz="1600" b="1" i="1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specific outcome</a:t>
            </a: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], which will result in [</a:t>
            </a:r>
            <a:r>
              <a:rPr lang="en" sz="1600" b="1" i="1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measurable business result</a:t>
            </a: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].”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Example: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“We believe that by offering a vCISO service, we can help manufacturing clients pass security audits faster, which will result in more renewals and higher retention.”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99" name="Google Shape;499;p14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14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01" name="Google Shape;50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5"/>
          <p:cNvSpPr txBox="1"/>
          <p:nvPr/>
        </p:nvSpPr>
        <p:spPr>
          <a:xfrm>
            <a:off x="1067150" y="1000800"/>
            <a:ext cx="7838700" cy="30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4. Set Clear Objectives</a:t>
            </a:r>
            <a:b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</a:br>
            <a:endParaRPr sz="1600" b="1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does success look like in 3–6 months?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measurable impact are you aiming for?</a:t>
            </a:r>
            <a:endParaRPr/>
          </a:p>
          <a:p>
            <a:pPr marL="914400" marR="0" lvl="1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○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Number of client sign-ups?</a:t>
            </a:r>
            <a:endParaRPr/>
          </a:p>
          <a:p>
            <a:pPr marL="914400" marR="0" lvl="1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○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Improved audit pass rates?</a:t>
            </a:r>
            <a:endParaRPr/>
          </a:p>
          <a:p>
            <a:pPr marL="914400" marR="0" lvl="1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○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Pipeline growth or retention lift?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are your clients' likely objectives?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07" name="Google Shape;507;p15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15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09" name="Google Shape;50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6"/>
          <p:cNvSpPr txBox="1"/>
          <p:nvPr/>
        </p:nvSpPr>
        <p:spPr>
          <a:xfrm>
            <a:off x="1067150" y="1000800"/>
            <a:ext cx="7838700" cy="19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5. Validate Industry Demand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compliance mandates or external pressures are increasing?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Are there industry growth stats or benchmarks that support this need?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Are competitors or peers offering something similar?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15" name="Google Shape;515;p1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6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17" name="Google Shape;51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>
                <a:latin typeface="Roboto Medium"/>
                <a:ea typeface="Roboto Medium"/>
                <a:cs typeface="Roboto Medium"/>
                <a:sym typeface="Roboto Medium"/>
              </a:rPr>
              <a:t>How consistent is your team when describing what’s included in one of your services?</a:t>
            </a:r>
            <a:endParaRPr sz="32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23" name="Google Shape;523;p17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17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25" name="Google Shape;52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18"/>
          <p:cNvSpPr txBox="1"/>
          <p:nvPr/>
        </p:nvSpPr>
        <p:spPr>
          <a:xfrm>
            <a:off x="1067150" y="1000800"/>
            <a:ext cx="7838700" cy="28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6. Map Risks and Assumptions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could go wrong if the offer fails?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assumptions must be true for success?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914400" marR="0" lvl="1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○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Clients will pay a premium.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914400" marR="0" lvl="1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○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They value a compliance roadmap.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914400" marR="0" lvl="1" indent="-3302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○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Your team can scale delivery.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1" name="Google Shape;531;p1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18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33" name="Google Shape;53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2" title="jesse.jpe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pic>
      <p:pic>
        <p:nvPicPr>
          <p:cNvPr id="350" name="Google Shape;350;p2" title="luis.jpeg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019"/>
              </a:srgbClr>
            </a:outerShdw>
          </a:effectLst>
        </p:spPr>
      </p:pic>
      <p:sp>
        <p:nvSpPr>
          <p:cNvPr id="351" name="Google Shape;351;p2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Luis Giraldo</a:t>
            </a:r>
            <a:endParaRPr/>
          </a:p>
        </p:txBody>
      </p:sp>
      <p:sp>
        <p:nvSpPr>
          <p:cNvPr id="352" name="Google Shape;352;p2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Chief Evangelist at ScalePad</a:t>
            </a:r>
            <a:endParaRPr/>
          </a:p>
        </p:txBody>
      </p:sp>
      <p:sp>
        <p:nvSpPr>
          <p:cNvPr id="353" name="Google Shape;353;p2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Jesse Miller</a:t>
            </a:r>
            <a:endParaRPr/>
          </a:p>
        </p:txBody>
      </p:sp>
      <p:sp>
        <p:nvSpPr>
          <p:cNvPr id="354" name="Google Shape;354;p2"/>
          <p:cNvSpPr txBox="1">
            <a:spLocks noGrp="1"/>
          </p:cNvSpPr>
          <p:nvPr>
            <p:ph type="subTitle" idx="5"/>
          </p:nvPr>
        </p:nvSpPr>
        <p:spPr>
          <a:xfrm>
            <a:off x="1576900" y="1189475"/>
            <a:ext cx="4353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Founder at PowerPSA, creator of the PowerGRYD™ vCISO System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19"/>
          <p:cNvSpPr txBox="1"/>
          <p:nvPr/>
        </p:nvSpPr>
        <p:spPr>
          <a:xfrm>
            <a:off x="1067150" y="1000800"/>
            <a:ext cx="7838700" cy="19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7. Choose a Simple Starting Point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Pilot with 2–3 clients.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Use a basic framework (e.g., gap assessment + roadmap).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Measure feedback quickly and refine.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9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9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41" name="Google Shape;54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20"/>
          <p:cNvSpPr txBox="1">
            <a:spLocks noGrp="1"/>
          </p:cNvSpPr>
          <p:nvPr>
            <p:ph type="title"/>
          </p:nvPr>
        </p:nvSpPr>
        <p:spPr>
          <a:xfrm>
            <a:off x="1550850" y="1763250"/>
            <a:ext cx="6042300" cy="16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latin typeface="Roboto Black"/>
                <a:ea typeface="Roboto Black"/>
                <a:cs typeface="Roboto Black"/>
                <a:sym typeface="Roboto Black"/>
              </a:rPr>
              <a:t>Introduction to</a:t>
            </a:r>
            <a:endParaRPr b="1"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latin typeface="Roboto Black"/>
                <a:ea typeface="Roboto Black"/>
                <a:cs typeface="Roboto Black"/>
                <a:sym typeface="Roboto Black"/>
              </a:rPr>
              <a:t>Compliance Frameworks</a:t>
            </a:r>
            <a:endParaRPr b="1">
              <a:latin typeface="Roboto Black"/>
              <a:ea typeface="Roboto Black"/>
              <a:cs typeface="Roboto Black"/>
              <a:sym typeface="Roboto Black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1"/>
          <p:cNvSpPr txBox="1"/>
          <p:nvPr/>
        </p:nvSpPr>
        <p:spPr>
          <a:xfrm>
            <a:off x="1067150" y="1000800"/>
            <a:ext cx="7233300" cy="34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Why Compliance Frameworks Matter for MSPs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Compliance is no longer optional—clients are facing audits, questionnaires, and insurance requirements.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Frameworks like NIST CSF, CIS Controls, and ISO 27001 give you a common language to talk about risk and maturity.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Aligning your services to a framework builds trust, scalability, and perceived value.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You can’t “sell compliance,” but you can solve business problems tied to it.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Are you positioning your services to help clients demonstrate compliance?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52" name="Google Shape;552;p21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21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Introduction to Compliance Frameworks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54" name="Google Shape;55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22"/>
          <p:cNvSpPr txBox="1"/>
          <p:nvPr/>
        </p:nvSpPr>
        <p:spPr>
          <a:xfrm>
            <a:off x="1067150" y="1000800"/>
            <a:ext cx="6212700" cy="3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Compliance Frameworks Are a Go-To-Market Lever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Use frameworks to define your service catalog: what’s included, excluded, and optional.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Frameworks clarify what outcomes your services support—great for packaging and pricing.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They differentiate you from generic IT providers still focused only on “keeping the lights on.”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If you can’t map your offer to a client’s framework, you might just be selling hours.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22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22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Introduction to Compliance Frameworks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62" name="Google Shape;56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23"/>
          <p:cNvSpPr txBox="1"/>
          <p:nvPr/>
        </p:nvSpPr>
        <p:spPr>
          <a:xfrm>
            <a:off x="556700" y="2802275"/>
            <a:ext cx="8198100" cy="15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Standards-Based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 voluntary, best-practice guide organizations can adopt to improve security, risk management, or operational maturity.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CIS, NIST, HITRUST (CSF), ISO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8" name="Google Shape;568;p23"/>
          <p:cNvSpPr txBox="1"/>
          <p:nvPr/>
        </p:nvSpPr>
        <p:spPr>
          <a:xfrm>
            <a:off x="556700" y="1021000"/>
            <a:ext cx="7542000" cy="15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Compliance-Based</a:t>
            </a:r>
            <a:endParaRPr sz="20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 set of mandatory requirements organizations must follow to meet legal, regulatory, or contractual obligations.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Regulatory bodies: DoD (CMMC), FTC, SEC, HIPAA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9" name="Google Shape;569;p23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23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Introduction to Compliance Frameworks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71" name="Google Shape;57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4"/>
          <p:cNvSpPr txBox="1"/>
          <p:nvPr/>
        </p:nvSpPr>
        <p:spPr>
          <a:xfrm>
            <a:off x="918750" y="1000800"/>
            <a:ext cx="7306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Common Frameworks MSPs Should Know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7" name="Google Shape;577;p24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24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Introduction to Compliance Frameworks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79" name="Google Shape;579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80" name="Google Shape;580;p24"/>
          <p:cNvGraphicFramePr/>
          <p:nvPr/>
        </p:nvGraphicFramePr>
        <p:xfrm>
          <a:off x="1067143" y="1717276"/>
          <a:ext cx="6764075" cy="2320350"/>
        </p:xfrm>
        <a:graphic>
          <a:graphicData uri="http://schemas.openxmlformats.org/drawingml/2006/table">
            <a:tbl>
              <a:tblPr firstRow="1" bandRow="1">
                <a:noFill/>
                <a:tableStyleId>{9DD6D51D-BD6E-43CF-A0BA-FA590C35221C}</a:tableStyleId>
              </a:tblPr>
              <a:tblGrid>
                <a:gridCol w="144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3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strike="noStrike" cap="none">
                          <a:latin typeface="Roboto Medium"/>
                          <a:ea typeface="Roboto Medium"/>
                          <a:cs typeface="Roboto Medium"/>
                          <a:sym typeface="Roboto Medium"/>
                        </a:rPr>
                        <a:t>Framework</a:t>
                      </a:r>
                      <a:endParaRPr sz="1100" b="1" i="0" u="none" strike="noStrike" cap="none">
                        <a:solidFill>
                          <a:schemeClr val="lt1"/>
                        </a:solidFill>
                        <a:latin typeface="Roboto Black"/>
                        <a:ea typeface="Roboto Black"/>
                        <a:cs typeface="Roboto Black"/>
                        <a:sym typeface="Roboto Black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strike="noStrike" cap="none">
                          <a:latin typeface="Roboto Medium"/>
                          <a:ea typeface="Roboto Medium"/>
                          <a:cs typeface="Roboto Medium"/>
                          <a:sym typeface="Roboto Medium"/>
                        </a:rPr>
                        <a:t>Focus Area</a:t>
                      </a:r>
                      <a:endParaRPr sz="1100" b="1" i="0" u="none" strike="noStrike" cap="none">
                        <a:solidFill>
                          <a:schemeClr val="lt1"/>
                        </a:solidFill>
                        <a:latin typeface="Roboto Black"/>
                        <a:ea typeface="Roboto Black"/>
                        <a:cs typeface="Roboto Black"/>
                        <a:sym typeface="Roboto Black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strike="noStrike" cap="none">
                          <a:latin typeface="Roboto Medium"/>
                          <a:ea typeface="Roboto Medium"/>
                          <a:cs typeface="Roboto Medium"/>
                          <a:sym typeface="Roboto Medium"/>
                        </a:rPr>
                        <a:t>Typical Client Use Case</a:t>
                      </a:r>
                      <a:endParaRPr sz="1100" b="1" i="0" u="none" strike="noStrike" cap="none">
                        <a:solidFill>
                          <a:schemeClr val="lt1"/>
                        </a:solidFill>
                        <a:latin typeface="Roboto Black"/>
                        <a:ea typeface="Roboto Black"/>
                        <a:cs typeface="Roboto Black"/>
                        <a:sym typeface="Roboto Black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Roboto Black"/>
                          <a:ea typeface="Roboto Black"/>
                          <a:cs typeface="Roboto Black"/>
                          <a:sym typeface="Roboto"/>
                        </a:rPr>
                        <a:t>NIST CSF</a:t>
                      </a:r>
                      <a:endParaRPr sz="1000" b="1" i="0" u="none" strike="noStrike" cap="none">
                        <a:solidFill>
                          <a:schemeClr val="dk1"/>
                        </a:solidFill>
                        <a:latin typeface="Roboto Black"/>
                        <a:ea typeface="Roboto Black"/>
                        <a:cs typeface="Roboto Black"/>
                        <a:sym typeface="Roboto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Cybersecurity risk management</a:t>
                      </a:r>
                      <a:endParaRPr sz="1000" u="none" strike="noStrike" cap="none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Public sector, regulated industries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Roboto Black"/>
                          <a:ea typeface="Roboto Black"/>
                          <a:cs typeface="Roboto Black"/>
                          <a:sym typeface="Roboto"/>
                        </a:rPr>
                        <a:t>CIS Controls</a:t>
                      </a:r>
                      <a:endParaRPr sz="1000" b="1" i="0" u="none" strike="noStrike" cap="none">
                        <a:solidFill>
                          <a:schemeClr val="dk1"/>
                        </a:solidFill>
                        <a:latin typeface="Roboto Black"/>
                        <a:ea typeface="Roboto Black"/>
                        <a:cs typeface="Roboto Black"/>
                        <a:sym typeface="Roboto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Tactical security controls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Mid-market orgs with limited expertise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Roboto Black"/>
                          <a:ea typeface="Roboto Black"/>
                          <a:cs typeface="Roboto Black"/>
                          <a:sym typeface="Roboto"/>
                        </a:rPr>
                        <a:t>ISO 27001</a:t>
                      </a:r>
                      <a:endParaRPr sz="1000" b="1" i="0" u="none" strike="noStrike" cap="none">
                        <a:solidFill>
                          <a:schemeClr val="dk1"/>
                        </a:solidFill>
                        <a:latin typeface="Roboto Black"/>
                        <a:ea typeface="Roboto Black"/>
                        <a:cs typeface="Roboto Black"/>
                        <a:sym typeface="Roboto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Information security management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Larger orgs, global contracts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Roboto Black"/>
                          <a:ea typeface="Roboto Black"/>
                          <a:cs typeface="Roboto Black"/>
                          <a:sym typeface="Roboto"/>
                        </a:rPr>
                        <a:t>CMMC</a:t>
                      </a:r>
                      <a:endParaRPr sz="1000" b="1" i="0" u="none" strike="noStrike" cap="none">
                        <a:solidFill>
                          <a:schemeClr val="dk1"/>
                        </a:solidFill>
                        <a:latin typeface="Roboto Black"/>
                        <a:ea typeface="Roboto Black"/>
                        <a:cs typeface="Roboto Black"/>
                        <a:sym typeface="Roboto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DoD contractor compliance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US Federal supply chain (increasingly common)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Roboto Black"/>
                          <a:ea typeface="Roboto Black"/>
                          <a:cs typeface="Roboto Black"/>
                          <a:sym typeface="Roboto"/>
                        </a:rPr>
                        <a:t>HIPAA / PCI</a:t>
                      </a:r>
                      <a:endParaRPr sz="1000" b="1" i="0" u="none" strike="noStrike" cap="none">
                        <a:solidFill>
                          <a:schemeClr val="dk1"/>
                        </a:solidFill>
                        <a:latin typeface="Roboto Black"/>
                        <a:ea typeface="Roboto Black"/>
                        <a:cs typeface="Roboto Black"/>
                        <a:sym typeface="Roboto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Industry-specific mandates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Healthcare, eCommerce, etc.</a:t>
                      </a:r>
                      <a:endParaRPr sz="1000" b="0" i="0" u="none" strike="noStrike" cap="none">
                        <a:solidFill>
                          <a:schemeClr val="dk1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5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25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Introduction to Compliance Frameworks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87" name="Google Shape;587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88" name="Google Shape;588;p25"/>
          <p:cNvGraphicFramePr/>
          <p:nvPr/>
        </p:nvGraphicFramePr>
        <p:xfrm>
          <a:off x="1246950" y="1484188"/>
          <a:ext cx="7248950" cy="2175125"/>
        </p:xfrm>
        <a:graphic>
          <a:graphicData uri="http://schemas.openxmlformats.org/drawingml/2006/table">
            <a:tbl>
              <a:tblPr>
                <a:noFill/>
                <a:tableStyleId>{1DC198F7-4CD5-4813-9DBC-B2FCBEDD3BF6}</a:tableStyleId>
              </a:tblPr>
              <a:tblGrid>
                <a:gridCol w="3571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5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400" b="1" u="none" strike="noStrike" cap="none">
                          <a:solidFill>
                            <a:schemeClr val="lt1"/>
                          </a:solidFill>
                          <a:latin typeface="Roboto Black"/>
                          <a:ea typeface="Roboto Black"/>
                          <a:cs typeface="Roboto Black"/>
                          <a:sym typeface="Roboto Black"/>
                        </a:rPr>
                        <a:t>CIS Controls</a:t>
                      </a:r>
                      <a:endParaRPr sz="2400" b="1" u="none" strike="noStrike" cap="none">
                        <a:solidFill>
                          <a:schemeClr val="lt1"/>
                        </a:solidFill>
                        <a:latin typeface="Roboto Black"/>
                        <a:ea typeface="Roboto Black"/>
                        <a:cs typeface="Roboto Black"/>
                        <a:sym typeface="Roboto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400" b="1" u="none" strike="noStrike" cap="none">
                          <a:solidFill>
                            <a:schemeClr val="lt1"/>
                          </a:solidFill>
                          <a:latin typeface="Roboto Black"/>
                          <a:ea typeface="Roboto Black"/>
                          <a:cs typeface="Roboto Black"/>
                          <a:sym typeface="Roboto Black"/>
                        </a:rPr>
                        <a:t>           NIST CSF</a:t>
                      </a:r>
                      <a:endParaRPr sz="2400" b="1" u="none" strike="noStrike" cap="none">
                        <a:solidFill>
                          <a:schemeClr val="lt1"/>
                        </a:solidFill>
                        <a:latin typeface="Roboto Black"/>
                        <a:ea typeface="Roboto Black"/>
                        <a:cs typeface="Roboto Black"/>
                        <a:sym typeface="Roboto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5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400" b="1" u="none" strike="noStrike" cap="none">
                          <a:solidFill>
                            <a:schemeClr val="lt1"/>
                          </a:solidFill>
                          <a:latin typeface="Roboto Black"/>
                          <a:ea typeface="Roboto Black"/>
                          <a:cs typeface="Roboto Black"/>
                          <a:sym typeface="Roboto Black"/>
                        </a:rPr>
                        <a:t>            SOC 2</a:t>
                      </a:r>
                      <a:endParaRPr sz="14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400" b="1" u="none" strike="noStrike" cap="none">
                          <a:solidFill>
                            <a:schemeClr val="lt1"/>
                          </a:solidFill>
                          <a:latin typeface="Roboto Black"/>
                          <a:ea typeface="Roboto Black"/>
                          <a:cs typeface="Roboto Black"/>
                          <a:sym typeface="Roboto Black"/>
                        </a:rPr>
                        <a:t>           CMMC</a:t>
                      </a:r>
                      <a:endParaRPr sz="14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3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400" b="1" u="none" strike="noStrike" cap="none">
                          <a:solidFill>
                            <a:schemeClr val="lt1"/>
                          </a:solidFill>
                          <a:latin typeface="Roboto Black"/>
                          <a:ea typeface="Roboto Black"/>
                          <a:cs typeface="Roboto Black"/>
                          <a:sym typeface="Roboto Black"/>
                        </a:rPr>
                        <a:t>            ISO 27001</a:t>
                      </a:r>
                      <a:endParaRPr sz="14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400" b="1" u="none" strike="noStrike" cap="none">
                          <a:solidFill>
                            <a:schemeClr val="lt1"/>
                          </a:solidFill>
                          <a:latin typeface="Roboto Black"/>
                          <a:ea typeface="Roboto Black"/>
                          <a:cs typeface="Roboto Black"/>
                          <a:sym typeface="Roboto Black"/>
                        </a:rPr>
                        <a:t>     FTC Safeguards</a:t>
                      </a:r>
                      <a:endParaRPr sz="14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6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89" name="Google Shape;589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4111" y="4144452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13175" y="3034488"/>
            <a:ext cx="548625" cy="54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13165" y="2349939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13171" y="1601833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18136" y="4144458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013050" y="2324660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597108" y="4144458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2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013050" y="1582875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2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376086" y="4144454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2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013050" y="3059761"/>
            <a:ext cx="548649" cy="548680"/>
          </a:xfrm>
          <a:prstGeom prst="rect">
            <a:avLst/>
          </a:prstGeom>
          <a:noFill/>
          <a:ln>
            <a:noFill/>
          </a:ln>
        </p:spPr>
      </p:pic>
      <p:sp>
        <p:nvSpPr>
          <p:cNvPr id="599" name="Google Shape;599;p25"/>
          <p:cNvSpPr txBox="1"/>
          <p:nvPr/>
        </p:nvSpPr>
        <p:spPr>
          <a:xfrm>
            <a:off x="3072000" y="3637988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1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Honorable Mentions</a:t>
            </a:r>
            <a:endParaRPr sz="1400" b="1" i="1" u="none" strike="noStrike" cap="non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600" name="Google Shape;600;p25"/>
          <p:cNvSpPr txBox="1"/>
          <p:nvPr/>
        </p:nvSpPr>
        <p:spPr>
          <a:xfrm>
            <a:off x="1067150" y="1000800"/>
            <a:ext cx="7838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Top</a:t>
            </a:r>
            <a:r>
              <a:rPr lang="en" sz="20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 Frameworks</a:t>
            </a: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 Across MSPs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6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>
                <a:latin typeface="Roboto Medium"/>
                <a:ea typeface="Roboto Medium"/>
                <a:cs typeface="Roboto Medium"/>
                <a:sym typeface="Roboto Medium"/>
              </a:rPr>
              <a:t>How do you determine pricing for a new service?</a:t>
            </a:r>
            <a:endParaRPr sz="32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606" name="Google Shape;606;p2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7" name="Google Shape;607;p26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08" name="Google Shape;60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7"/>
          <p:cNvSpPr txBox="1">
            <a:spLocks noGrp="1"/>
          </p:cNvSpPr>
          <p:nvPr>
            <p:ph type="title"/>
          </p:nvPr>
        </p:nvSpPr>
        <p:spPr>
          <a:xfrm>
            <a:off x="1674900" y="1763250"/>
            <a:ext cx="5794200" cy="16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 b="1">
              <a:latin typeface="Roboto Black"/>
              <a:ea typeface="Roboto Black"/>
              <a:cs typeface="Roboto Black"/>
              <a:sym typeface="Roboto Black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8"/>
          <p:cNvSpPr txBox="1"/>
          <p:nvPr/>
        </p:nvSpPr>
        <p:spPr>
          <a:xfrm>
            <a:off x="1067099" y="1000722"/>
            <a:ext cx="7385100" cy="25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The Right Framework... isn't About the Framework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Your framework choice is downstream of your hypothesis.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Who you serve, and what they care about, should dictate your framework.</a:t>
            </a:r>
            <a:endParaRPr sz="1600"/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Avid the trap: offering HIPAA, CMMC, NIST, CIS “just because”</a:t>
            </a:r>
            <a:endParaRPr sz="1600"/>
          </a:p>
          <a:p>
            <a:pPr marL="0" marR="0" lvl="0" indent="0" algn="l" rtl="0">
              <a:lnSpc>
                <a:spcPct val="115000"/>
              </a:lnSpc>
              <a:spcBef>
                <a:spcPts val="2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If you pick your framework before picking your market, you're already in the danger zone.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19" name="Google Shape;619;p2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28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21" name="Google Shape;62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"/>
          <p:cNvSpPr txBox="1"/>
          <p:nvPr/>
        </p:nvSpPr>
        <p:spPr>
          <a:xfrm>
            <a:off x="4675075" y="1000800"/>
            <a:ext cx="4369200" cy="30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Why Now?</a:t>
            </a:r>
            <a:endParaRPr/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Demand is rising fast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Clients need guidance, not just tools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vCISO is becoming essential in the MSP stack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Key Mindset Shifts</a:t>
            </a:r>
            <a:endParaRPr sz="14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From projects → programs</a:t>
            </a:r>
            <a:endParaRPr sz="140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From technical deliverables → business outcomes</a:t>
            </a:r>
            <a:endParaRPr sz="140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From outsourced responsibility → shared accountability</a:t>
            </a:r>
            <a:endParaRPr sz="140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0" name="Google Shape;360;p3"/>
          <p:cNvSpPr txBox="1"/>
          <p:nvPr/>
        </p:nvSpPr>
        <p:spPr>
          <a:xfrm>
            <a:off x="320875" y="1000800"/>
            <a:ext cx="4033800" cy="2877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Series Purpose</a:t>
            </a:r>
            <a:endParaRPr sz="14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Help MSPs build a scalable, profitable vCISO practice</a:t>
            </a:r>
            <a:endParaRPr sz="1400" i="0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Follow PowerGrid’s pragmatic roadmap</a:t>
            </a:r>
            <a:endParaRPr sz="1400" i="0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Session 1 = Initiate and Evaluate</a:t>
            </a:r>
            <a:b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endParaRPr sz="1400" b="0" i="0" u="none" strike="noStrike" cap="none" dirty="0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What’s a vCISO?</a:t>
            </a:r>
            <a:endParaRPr sz="14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Executive-facing cyber translator</a:t>
            </a:r>
            <a:endParaRPr sz="1400" i="0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Aligns cyber strategy to business goals</a:t>
            </a:r>
            <a:endParaRPr sz="1400" i="0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Builds consensus across client leadership</a:t>
            </a:r>
            <a:endParaRPr sz="1400" i="0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1" name="Google Shape;361;p3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3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Session 1 Recap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63" name="Google Shape;36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9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29"/>
          <p:cNvSpPr txBox="1"/>
          <p:nvPr/>
        </p:nvSpPr>
        <p:spPr>
          <a:xfrm>
            <a:off x="1067099" y="1000722"/>
            <a:ext cx="7302000" cy="24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Avoiding the Danger Zone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Will this framework support outcomes your clients actually care about?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Can you implement this across multiple clients with consistent success?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Will contract values justify delivery costs and effort?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Don’t pick a framework you can’t operationalize. Your go-to-market dies the second delivery fails.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28" name="Google Shape;628;p29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29" name="Google Shape;629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0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30"/>
          <p:cNvSpPr txBox="1"/>
          <p:nvPr/>
        </p:nvSpPr>
        <p:spPr>
          <a:xfrm>
            <a:off x="1067150" y="1000800"/>
            <a:ext cx="7330800" cy="3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The Illusion of Readiness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Ask yourself: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How well do our services map to this compliance framework?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Can we show clients how our services move them toward control maturity?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What is needed to support or verify control implementation?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Do we have the skills and knowledge to deploy this at scale?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Avoid the trap of vague “compliance" work… without making it productized, repeatable, or valued.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36" name="Google Shape;636;p30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37" name="Google Shape;63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31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31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44" name="Google Shape;644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31"/>
          <p:cNvSpPr txBox="1"/>
          <p:nvPr/>
        </p:nvSpPr>
        <p:spPr>
          <a:xfrm>
            <a:off x="1067150" y="1000800"/>
            <a:ext cx="7838700" cy="31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Productizing Compliance = Translating Controls to Services</a:t>
            </a: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Pick one framework and translate key controls into clear service outcomes.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Package those into a service (e.g., “Security Hardening Plan” or “Risk Register Maintenance”).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Use the framework to create a roadmap for your client—and a delivery structure for your team.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Align your reporting and QBRs with that roadmap.</a:t>
            </a: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small - E</a:t>
            </a:r>
            <a:r>
              <a:rPr lang="en" sz="1600" i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.g.</a:t>
            </a: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 pick 5 controls, build 1 offer, pilot with 2 clients.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32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noFill/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32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rPr>
              <a:t>The Strategic Opportunity: Shifting the Narrative</a:t>
            </a:r>
            <a:endParaRPr sz="1500" b="1" i="0" u="none" strike="noStrike" cap="none">
              <a:solidFill>
                <a:schemeClr val="dk2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52" name="Google Shape;65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p32"/>
          <p:cNvSpPr txBox="1"/>
          <p:nvPr/>
        </p:nvSpPr>
        <p:spPr>
          <a:xfrm>
            <a:off x="428866" y="946800"/>
            <a:ext cx="6114300" cy="3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Tangent: </a:t>
            </a:r>
            <a:r>
              <a:rPr lang="en" sz="24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Shift the Narrative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Assessments → Discovery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Ticket Reports → Business Insights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QBRs → Strategic Business Reviews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IT Roadmap → Business Enablement Plan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Security Compliance → Risk Management &amp; Governance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Managed Services → Business Resilience &amp; Innovation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Vendor Management → Technology Partnerships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0" u="none" strike="noStrike" cap="none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We manage your IT infrastructure. → We help you achieve business success through technology strategy.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33"/>
          <p:cNvSpPr txBox="1">
            <a:spLocks noGrp="1"/>
          </p:cNvSpPr>
          <p:nvPr>
            <p:ph type="title"/>
          </p:nvPr>
        </p:nvSpPr>
        <p:spPr>
          <a:xfrm>
            <a:off x="461176" y="458850"/>
            <a:ext cx="4539737" cy="5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</a:t>
            </a:r>
            <a:endParaRPr/>
          </a:p>
        </p:txBody>
      </p:sp>
      <p:sp>
        <p:nvSpPr>
          <p:cNvPr id="659" name="Google Shape;659;p33"/>
          <p:cNvSpPr txBox="1"/>
          <p:nvPr/>
        </p:nvSpPr>
        <p:spPr>
          <a:xfrm>
            <a:off x="394825" y="1936288"/>
            <a:ext cx="4001700" cy="21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Cybersecurity Compliance</a:t>
            </a:r>
            <a:endParaRPr sz="18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rPr>
              <a:t>ControlMap is a compliance automation platform for MSPs designed to expedite the compliance process for over 50+ frameworks such as SOC 2, ISO 27001, and more. The platform boosts users’ security posture, develops sales pipelines, and adds peace of mind to security teams.</a:t>
            </a:r>
            <a:endParaRPr sz="14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660" name="Google Shape;660;p33" title="CM q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199" y="2400150"/>
            <a:ext cx="1537525" cy="153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p33" title="CM_Wht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93138" y="508654"/>
            <a:ext cx="2742049" cy="485950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33"/>
          <p:cNvSpPr txBox="1"/>
          <p:nvPr/>
        </p:nvSpPr>
        <p:spPr>
          <a:xfrm>
            <a:off x="4460557" y="1965988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Learn More!</a:t>
            </a:r>
            <a:endParaRPr sz="14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663" name="Google Shape;663;p33" title="CM Features Quote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83550" y="1286447"/>
            <a:ext cx="2495775" cy="3359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Google Shape;668;p34" title="PowerGRYD vCISO System (Social Banner) (2).png"/>
          <p:cNvPicPr preferRelativeResize="0"/>
          <p:nvPr/>
        </p:nvPicPr>
        <p:blipFill rotWithShape="1">
          <a:blip r:embed="rId3">
            <a:alphaModFix/>
          </a:blip>
          <a:srcRect t="19460" b="20605"/>
          <a:stretch/>
        </p:blipFill>
        <p:spPr>
          <a:xfrm>
            <a:off x="545750" y="1519513"/>
            <a:ext cx="8052499" cy="2714726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34"/>
          <p:cNvSpPr txBox="1">
            <a:spLocks noGrp="1"/>
          </p:cNvSpPr>
          <p:nvPr>
            <p:ph type="title"/>
          </p:nvPr>
        </p:nvSpPr>
        <p:spPr>
          <a:xfrm>
            <a:off x="1539900" y="316400"/>
            <a:ext cx="6064200" cy="78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 the PowerGRYD™ vCISO System</a:t>
            </a:r>
            <a:endParaRPr/>
          </a:p>
        </p:txBody>
      </p:sp>
      <p:sp>
        <p:nvSpPr>
          <p:cNvPr id="670" name="Google Shape;670;p34"/>
          <p:cNvSpPr txBox="1">
            <a:spLocks noGrp="1"/>
          </p:cNvSpPr>
          <p:nvPr>
            <p:ph type="title"/>
          </p:nvPr>
        </p:nvSpPr>
        <p:spPr>
          <a:xfrm>
            <a:off x="951150" y="4179725"/>
            <a:ext cx="7241700" cy="7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400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https://PowerGRYD.group</a:t>
            </a:r>
            <a:endParaRPr sz="2400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35"/>
          <p:cNvSpPr txBox="1">
            <a:spLocks noGrp="1"/>
          </p:cNvSpPr>
          <p:nvPr>
            <p:ph type="title"/>
          </p:nvPr>
        </p:nvSpPr>
        <p:spPr>
          <a:xfrm>
            <a:off x="884475" y="597871"/>
            <a:ext cx="73749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Building Your vCISO Practice: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A Growth Path for MSPs</a:t>
            </a:r>
            <a:endParaRPr/>
          </a:p>
        </p:txBody>
      </p:sp>
      <p:sp>
        <p:nvSpPr>
          <p:cNvPr id="676" name="Google Shape;676;p35"/>
          <p:cNvSpPr txBox="1"/>
          <p:nvPr/>
        </p:nvSpPr>
        <p:spPr>
          <a:xfrm>
            <a:off x="394825" y="1758096"/>
            <a:ext cx="4001700" cy="23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rPr>
              <a:t>This six-part series is packed with actionable insights, real-world examples, and practical frameworks to help you take your vCISO services to the next level. </a:t>
            </a:r>
            <a:endParaRPr sz="14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Join Jesse Miller, creator of the PowerGRYD vCISO System, and ScalePad’s Luis Giraldo as they guide you through how to offer compliance and security leadership as a service.</a:t>
            </a:r>
            <a:endParaRPr sz="14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677" name="Google Shape;677;p35"/>
          <p:cNvSpPr txBox="1"/>
          <p:nvPr/>
        </p:nvSpPr>
        <p:spPr>
          <a:xfrm>
            <a:off x="4460557" y="1787784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Register!</a:t>
            </a:r>
            <a:endParaRPr sz="14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8" name="Google Shape;678;p35"/>
          <p:cNvSpPr txBox="1"/>
          <p:nvPr/>
        </p:nvSpPr>
        <p:spPr>
          <a:xfrm>
            <a:off x="3627532" y="210684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WEBINAR SERIES</a:t>
            </a:r>
            <a:endParaRPr sz="16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679" name="Google Shape;679;p35" title="registrati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1275" y="2221946"/>
            <a:ext cx="1537525" cy="153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35" title="LP-Header-Image-Webina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83557" y="1668771"/>
            <a:ext cx="2489845" cy="2411173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Google Shape;681;p35"/>
          <p:cNvSpPr txBox="1"/>
          <p:nvPr/>
        </p:nvSpPr>
        <p:spPr>
          <a:xfrm>
            <a:off x="721050" y="4156125"/>
            <a:ext cx="7701900" cy="7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Next Webinar:</a:t>
            </a:r>
            <a:endParaRPr sz="16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rPr>
              <a:t>Building Repeatable Processes and Offerings</a:t>
            </a:r>
            <a:endParaRPr sz="16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rPr>
              <a:t>June 12, 8am-9am PT</a:t>
            </a:r>
            <a:endParaRPr sz="16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"/>
          <p:cNvSpPr txBox="1"/>
          <p:nvPr/>
        </p:nvSpPr>
        <p:spPr>
          <a:xfrm>
            <a:off x="4794775" y="1000800"/>
            <a:ext cx="3569400" cy="33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Go-To-Market Tips</a:t>
            </a:r>
            <a:endParaRPr/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Present vCISO as part of a full security program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Avoid itemized pricing—sell outcomes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Position as strategic leadership, not a project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Barriers We Heard</a:t>
            </a:r>
            <a:endParaRPr/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Time and resource gaps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Pricing/packaging uncertainty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Clients unsure why they should pay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9" name="Google Shape;369;p4"/>
          <p:cNvSpPr txBox="1"/>
          <p:nvPr/>
        </p:nvSpPr>
        <p:spPr>
          <a:xfrm>
            <a:off x="320875" y="1000800"/>
            <a:ext cx="3569400" cy="30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Who Fits the Role?</a:t>
            </a:r>
            <a:endParaRPr/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TAMs, tech leads, vCIOs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Must develop business acumen + executive presence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Training path: Sec+, CASP, CISM, etc.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Client Segmentation Tips</a:t>
            </a:r>
            <a:endParaRPr/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Use Cyber Openness (1–4 scale)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with easy wins: engaged, lower-risk clients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175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Char char="●"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Don’t standardize too early—pilot first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0" name="Google Shape;370;p4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4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Session 1 Recap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72" name="Google Shape;37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>
          <a:extLst>
            <a:ext uri="{FF2B5EF4-FFF2-40B4-BE49-F238E27FC236}">
              <a16:creationId xmlns:a16="http://schemas.microsoft.com/office/drawing/2014/main" id="{E823B174-2B10-E065-8BD3-53A32EE78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">
            <a:extLst>
              <a:ext uri="{FF2B5EF4-FFF2-40B4-BE49-F238E27FC236}">
                <a16:creationId xmlns:a16="http://schemas.microsoft.com/office/drawing/2014/main" id="{2D8E7A17-D9CE-4F8F-219A-DCCE4564A96A}"/>
              </a:ext>
            </a:extLst>
          </p:cNvPr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7">
            <a:extLst>
              <a:ext uri="{FF2B5EF4-FFF2-40B4-BE49-F238E27FC236}">
                <a16:creationId xmlns:a16="http://schemas.microsoft.com/office/drawing/2014/main" id="{D96C371C-F911-49CA-BFBB-F61F7E53AFF0}"/>
              </a:ext>
            </a:extLst>
          </p:cNvPr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Session # 1 Resources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29" name="Google Shape;429;p7">
            <a:extLst>
              <a:ext uri="{FF2B5EF4-FFF2-40B4-BE49-F238E27FC236}">
                <a16:creationId xmlns:a16="http://schemas.microsoft.com/office/drawing/2014/main" id="{E2813AA1-379A-40A6-B60E-FEA064E4B7D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qr code with a black background&#10;&#10;AI-generated content may be incorrect.">
            <a:extLst>
              <a:ext uri="{FF2B5EF4-FFF2-40B4-BE49-F238E27FC236}">
                <a16:creationId xmlns:a16="http://schemas.microsoft.com/office/drawing/2014/main" id="{D48BA5A5-CDFF-0E5D-68D8-8B918BE87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8567" y="1104470"/>
            <a:ext cx="2934560" cy="2934560"/>
          </a:xfrm>
          <a:prstGeom prst="rect">
            <a:avLst/>
          </a:prstGeom>
        </p:spPr>
      </p:pic>
      <p:sp>
        <p:nvSpPr>
          <p:cNvPr id="6" name="Google Shape;426;p7">
            <a:extLst>
              <a:ext uri="{FF2B5EF4-FFF2-40B4-BE49-F238E27FC236}">
                <a16:creationId xmlns:a16="http://schemas.microsoft.com/office/drawing/2014/main" id="{CED8D4D8-40BE-07FA-4F45-ED414777FB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0864" y="1119200"/>
            <a:ext cx="5065248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CA" sz="1800" dirty="0">
                <a:latin typeface="Roboto Medium" panose="02000000000000000000" pitchFamily="2" charset="0"/>
                <a:ea typeface="Roboto Medium" panose="02000000000000000000" pitchFamily="2" charset="0"/>
              </a:rPr>
              <a:t>https://go.scalepad.com/vCISO-Resources</a:t>
            </a:r>
            <a:endParaRPr sz="1800" dirty="0">
              <a:latin typeface="Roboto Medium" panose="02000000000000000000" pitchFamily="2" charset="0"/>
              <a:ea typeface="Roboto Medium" panose="02000000000000000000" pitchFamily="2" charset="0"/>
              <a:cs typeface="Roboto Black"/>
              <a:sym typeface="Robo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931881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"/>
          <p:cNvSpPr txBox="1"/>
          <p:nvPr/>
        </p:nvSpPr>
        <p:spPr>
          <a:xfrm>
            <a:off x="2670550" y="151532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78" name="Google Shape;378;p5"/>
          <p:cNvSpPr txBox="1">
            <a:spLocks noGrp="1"/>
          </p:cNvSpPr>
          <p:nvPr>
            <p:ph type="title"/>
          </p:nvPr>
        </p:nvSpPr>
        <p:spPr>
          <a:xfrm>
            <a:off x="2191275" y="627600"/>
            <a:ext cx="39015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Today’s Agenda</a:t>
            </a:r>
            <a:endParaRPr/>
          </a:p>
        </p:txBody>
      </p:sp>
      <p:cxnSp>
        <p:nvCxnSpPr>
          <p:cNvPr id="379" name="Google Shape;379;p5"/>
          <p:cNvCxnSpPr/>
          <p:nvPr/>
        </p:nvCxnSpPr>
        <p:spPr>
          <a:xfrm>
            <a:off x="2191263" y="0"/>
            <a:ext cx="0" cy="51522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0" name="Google Shape;380;p5"/>
          <p:cNvSpPr/>
          <p:nvPr/>
        </p:nvSpPr>
        <p:spPr>
          <a:xfrm>
            <a:off x="1924263" y="145607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81" name="Google Shape;381;p5"/>
          <p:cNvSpPr txBox="1"/>
          <p:nvPr/>
        </p:nvSpPr>
        <p:spPr>
          <a:xfrm>
            <a:off x="1968126" y="144601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1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5"/>
          <p:cNvSpPr/>
          <p:nvPr/>
        </p:nvSpPr>
        <p:spPr>
          <a:xfrm>
            <a:off x="1924263" y="2200850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83" name="Google Shape;383;p5"/>
          <p:cNvSpPr txBox="1"/>
          <p:nvPr/>
        </p:nvSpPr>
        <p:spPr>
          <a:xfrm>
            <a:off x="1968126" y="2190789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2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5"/>
          <p:cNvSpPr txBox="1"/>
          <p:nvPr/>
        </p:nvSpPr>
        <p:spPr>
          <a:xfrm>
            <a:off x="2670551" y="2260100"/>
            <a:ext cx="47955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Introduction to Compliance Frameworks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85" name="Google Shape;385;p5"/>
          <p:cNvSpPr/>
          <p:nvPr/>
        </p:nvSpPr>
        <p:spPr>
          <a:xfrm>
            <a:off x="1924263" y="294562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86" name="Google Shape;386;p5"/>
          <p:cNvSpPr txBox="1"/>
          <p:nvPr/>
        </p:nvSpPr>
        <p:spPr>
          <a:xfrm>
            <a:off x="1968126" y="293556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3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5"/>
          <p:cNvSpPr txBox="1"/>
          <p:nvPr/>
        </p:nvSpPr>
        <p:spPr>
          <a:xfrm>
            <a:off x="2670550" y="300487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88" name="Google Shape;38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2400"/>
            <a:ext cx="1581156" cy="4999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320875" y="1065013"/>
            <a:ext cx="1127237" cy="169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51197">
            <a:off x="7090287" y="645389"/>
            <a:ext cx="497289" cy="2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5"/>
          <p:cNvPicPr preferRelativeResize="0"/>
          <p:nvPr/>
        </p:nvPicPr>
        <p:blipFill rotWithShape="1">
          <a:blip r:embed="rId6">
            <a:alphaModFix/>
          </a:blip>
          <a:srcRect l="-1331" r="42946" b="45849"/>
          <a:stretch/>
        </p:blipFill>
        <p:spPr>
          <a:xfrm rot="9341865">
            <a:off x="7546300" y="132862"/>
            <a:ext cx="1541174" cy="60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6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 - Development Roadmap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98" name="Google Shape;39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"/>
          <p:cNvSpPr/>
          <p:nvPr/>
        </p:nvSpPr>
        <p:spPr>
          <a:xfrm>
            <a:off x="888777" y="931349"/>
            <a:ext cx="688200" cy="688200"/>
          </a:xfrm>
          <a:prstGeom prst="ellipse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Start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6"/>
          <p:cNvSpPr txBox="1"/>
          <p:nvPr/>
        </p:nvSpPr>
        <p:spPr>
          <a:xfrm>
            <a:off x="512522" y="1688335"/>
            <a:ext cx="1350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INITIATE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Consensus to build vCISO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6"/>
          <p:cNvSpPr txBox="1"/>
          <p:nvPr/>
        </p:nvSpPr>
        <p:spPr>
          <a:xfrm>
            <a:off x="3549002" y="1688335"/>
            <a:ext cx="1485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EVALUATE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People/Process/Tech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Strategy and Approach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6"/>
          <p:cNvSpPr txBox="1"/>
          <p:nvPr/>
        </p:nvSpPr>
        <p:spPr>
          <a:xfrm>
            <a:off x="6667731" y="1688335"/>
            <a:ext cx="168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PLAN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Go-to-Market, Offer Matrix, Resources, Logistics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3" name="Google Shape;40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8638" y="841824"/>
            <a:ext cx="772297" cy="82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05833" y="841823"/>
            <a:ext cx="772297" cy="829929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6"/>
          <p:cNvSpPr txBox="1"/>
          <p:nvPr/>
        </p:nvSpPr>
        <p:spPr>
          <a:xfrm>
            <a:off x="2206358" y="2905800"/>
            <a:ext cx="1750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IMPLEMENT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Deploy processes, playbooks, and procedures.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"/>
          <p:cNvSpPr txBox="1"/>
          <p:nvPr/>
        </p:nvSpPr>
        <p:spPr>
          <a:xfrm>
            <a:off x="5143122" y="2905800"/>
            <a:ext cx="183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DEVELOP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Design sales, operations, and service delivery methods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7" name="Google Shape;40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90601" y="2189709"/>
            <a:ext cx="688327" cy="757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00928" y="2189709"/>
            <a:ext cx="704583" cy="757161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"/>
          <p:cNvSpPr txBox="1"/>
          <p:nvPr/>
        </p:nvSpPr>
        <p:spPr>
          <a:xfrm>
            <a:off x="802331" y="4037933"/>
            <a:ext cx="1485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ITERATE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Identify primary clients, deliver, iterate, adjust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6"/>
          <p:cNvSpPr txBox="1"/>
          <p:nvPr/>
        </p:nvSpPr>
        <p:spPr>
          <a:xfrm>
            <a:off x="3833820" y="4037933"/>
            <a:ext cx="168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LAUNCH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Apply lessons learned, perform full market attack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6"/>
          <p:cNvSpPr txBox="1"/>
          <p:nvPr/>
        </p:nvSpPr>
        <p:spPr>
          <a:xfrm>
            <a:off x="6907563" y="4037933"/>
            <a:ext cx="1759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OPERATE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Perform continuous delivery and improvement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2" name="Google Shape;412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9830" y="3332159"/>
            <a:ext cx="639288" cy="6869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3" name="Google Shape;413;p6"/>
          <p:cNvCxnSpPr>
            <a:stCxn id="399" idx="6"/>
            <a:endCxn id="404" idx="1"/>
          </p:cNvCxnSpPr>
          <p:nvPr/>
        </p:nvCxnSpPr>
        <p:spPr>
          <a:xfrm rot="10800000" flipH="1">
            <a:off x="1576977" y="1256849"/>
            <a:ext cx="2328900" cy="1860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</p:cxnSp>
      <p:cxnSp>
        <p:nvCxnSpPr>
          <p:cNvPr id="414" name="Google Shape;414;p6"/>
          <p:cNvCxnSpPr>
            <a:stCxn id="404" idx="3"/>
            <a:endCxn id="403" idx="1"/>
          </p:cNvCxnSpPr>
          <p:nvPr/>
        </p:nvCxnSpPr>
        <p:spPr>
          <a:xfrm>
            <a:off x="4678130" y="1256788"/>
            <a:ext cx="2400600" cy="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</p:cxnSp>
      <p:cxnSp>
        <p:nvCxnSpPr>
          <p:cNvPr id="415" name="Google Shape;415;p6"/>
          <p:cNvCxnSpPr>
            <a:stCxn id="408" idx="1"/>
            <a:endCxn id="407" idx="3"/>
          </p:cNvCxnSpPr>
          <p:nvPr/>
        </p:nvCxnSpPr>
        <p:spPr>
          <a:xfrm rot="10800000">
            <a:off x="3378928" y="2568290"/>
            <a:ext cx="2322000" cy="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</p:cxnSp>
      <p:cxnSp>
        <p:nvCxnSpPr>
          <p:cNvPr id="416" name="Google Shape;416;p6"/>
          <p:cNvCxnSpPr>
            <a:stCxn id="403" idx="3"/>
            <a:endCxn id="408" idx="3"/>
          </p:cNvCxnSpPr>
          <p:nvPr/>
        </p:nvCxnSpPr>
        <p:spPr>
          <a:xfrm flipH="1">
            <a:off x="6405535" y="1256789"/>
            <a:ext cx="1445400" cy="1311600"/>
          </a:xfrm>
          <a:prstGeom prst="curvedConnector3">
            <a:avLst>
              <a:gd name="adj1" fmla="val -53397"/>
            </a:avLst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17" name="Google Shape;417;p6"/>
          <p:cNvCxnSpPr>
            <a:stCxn id="407" idx="1"/>
            <a:endCxn id="418" idx="1"/>
          </p:cNvCxnSpPr>
          <p:nvPr/>
        </p:nvCxnSpPr>
        <p:spPr>
          <a:xfrm flipH="1">
            <a:off x="1146801" y="2568294"/>
            <a:ext cx="1543800" cy="1124400"/>
          </a:xfrm>
          <a:prstGeom prst="curvedConnector3">
            <a:avLst>
              <a:gd name="adj1" fmla="val 114800"/>
            </a:avLst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419" name="Google Shape;419;p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26405" y="3308184"/>
            <a:ext cx="639288" cy="686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46927" y="3332159"/>
            <a:ext cx="821239" cy="7208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0" name="Google Shape;420;p6"/>
          <p:cNvCxnSpPr>
            <a:stCxn id="418" idx="3"/>
            <a:endCxn id="412" idx="1"/>
          </p:cNvCxnSpPr>
          <p:nvPr/>
        </p:nvCxnSpPr>
        <p:spPr>
          <a:xfrm rot="10800000" flipH="1">
            <a:off x="1968166" y="3675785"/>
            <a:ext cx="2371800" cy="1680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</p:cxnSp>
      <p:cxnSp>
        <p:nvCxnSpPr>
          <p:cNvPr id="421" name="Google Shape;421;p6"/>
          <p:cNvCxnSpPr>
            <a:stCxn id="412" idx="3"/>
            <a:endCxn id="419" idx="1"/>
          </p:cNvCxnSpPr>
          <p:nvPr/>
        </p:nvCxnSpPr>
        <p:spPr>
          <a:xfrm rot="10800000" flipH="1">
            <a:off x="4979118" y="3651655"/>
            <a:ext cx="2447400" cy="2400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dirty="0"/>
              <a:t>Today: </a:t>
            </a:r>
            <a:r>
              <a:rPr lang="en" b="1" dirty="0">
                <a:latin typeface="Roboto Black"/>
                <a:ea typeface="Roboto Black"/>
                <a:cs typeface="Roboto Black"/>
                <a:sym typeface="Roboto Black"/>
              </a:rPr>
              <a:t>Plan</a:t>
            </a:r>
            <a:endParaRPr b="1" dirty="0"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427" name="Google Shape;427;p7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7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29" name="Google Shape;429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7"/>
          <p:cNvSpPr txBox="1"/>
          <p:nvPr/>
        </p:nvSpPr>
        <p:spPr>
          <a:xfrm>
            <a:off x="3192281" y="2750220"/>
            <a:ext cx="27594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Go-to-Market, Offer Matrix, Resources, Logistics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  <a:t>Before launching a new service, how often do you write down the specific business outcomes it’s supposed to deliver for clients?</a:t>
            </a:r>
            <a:endParaRPr sz="28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36" name="Google Shape;436;p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8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38" name="Google Shape;43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calePad Theme">
  <a:themeElements>
    <a:clrScheme name="Simple Light">
      <a:dk1>
        <a:srgbClr val="0A1C2B"/>
      </a:dk1>
      <a:lt1>
        <a:srgbClr val="FFFFFF"/>
      </a:lt1>
      <a:dk2>
        <a:srgbClr val="0A1C2B"/>
      </a:dk2>
      <a:lt2>
        <a:srgbClr val="F5F5F5"/>
      </a:lt2>
      <a:accent1>
        <a:srgbClr val="489D7E"/>
      </a:accent1>
      <a:accent2>
        <a:srgbClr val="226093"/>
      </a:accent2>
      <a:accent3>
        <a:srgbClr val="007674"/>
      </a:accent3>
      <a:accent4>
        <a:srgbClr val="D0314C"/>
      </a:accent4>
      <a:accent5>
        <a:srgbClr val="683568"/>
      </a:accent5>
      <a:accent6>
        <a:srgbClr val="EBA900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1973</Words>
  <Application>Microsoft Macintosh PowerPoint</Application>
  <PresentationFormat>On-screen Show (16:9)</PresentationFormat>
  <Paragraphs>292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Roboto Medium</vt:lpstr>
      <vt:lpstr>Roboto Thin</vt:lpstr>
      <vt:lpstr>Roboto Black</vt:lpstr>
      <vt:lpstr>Roboto</vt:lpstr>
      <vt:lpstr>Roboto Light</vt:lpstr>
      <vt:lpstr>Arial</vt:lpstr>
      <vt:lpstr>Roboto SemiBold</vt:lpstr>
      <vt:lpstr>Roboto Serif ExtraBold</vt:lpstr>
      <vt:lpstr>Roboto ExtraBold</vt:lpstr>
      <vt:lpstr>ScalePad Theme</vt:lpstr>
      <vt:lpstr>Building Your vCISO Practice: A Growth Path for MSPs</vt:lpstr>
      <vt:lpstr>Luis Giraldo</vt:lpstr>
      <vt:lpstr>PowerPoint Presentation</vt:lpstr>
      <vt:lpstr>PowerPoint Presentation</vt:lpstr>
      <vt:lpstr>https://go.scalepad.com/vCISO-Resources</vt:lpstr>
      <vt:lpstr>Today’s Agenda</vt:lpstr>
      <vt:lpstr>PowerPoint Presentation</vt:lpstr>
      <vt:lpstr>Today: Plan</vt:lpstr>
      <vt:lpstr>Poll Before launching a new service, how often do you write down the specific business outcomes it’s supposed to deliver for clients?</vt:lpstr>
      <vt:lpstr>PowerPoint Presentation</vt:lpstr>
      <vt:lpstr>Don’t Get Ahead of Your Skis: Develop your Hypothesis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Poll How consistent is your team when describing what’s included in one of your services?</vt:lpstr>
      <vt:lpstr>PowerPoint Presentation</vt:lpstr>
      <vt:lpstr>PowerPoint Presentation</vt:lpstr>
      <vt:lpstr>Introduction to Compliance Frameworks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Poll How do you determine pricing for a new service?</vt:lpstr>
      <vt:lpstr>Choosing a Foundational Framework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 More About</vt:lpstr>
      <vt:lpstr>Learn more about the PowerGRYD™ vCISO System</vt:lpstr>
      <vt:lpstr>Building Your vCISO Practice: A Growth Path for MSPs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Luis Giraldo</cp:lastModifiedBy>
  <cp:revision>2</cp:revision>
  <dcterms:modified xsi:type="dcterms:W3CDTF">2025-04-17T16:02:53Z</dcterms:modified>
</cp:coreProperties>
</file>