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5143500" type="screen16x9"/>
  <p:notesSz cx="6858000" cy="9144000"/>
  <p:embeddedFontLst>
    <p:embeddedFont>
      <p:font typeface="Roboto" panose="02000000000000000000" pitchFamily="2" charset="0"/>
      <p:regular r:id="rId19"/>
      <p:bold r:id="rId20"/>
      <p:italic r:id="rId21"/>
      <p:boldItalic r:id="rId22"/>
    </p:embeddedFont>
    <p:embeddedFont>
      <p:font typeface="Roboto Black" panose="02000000000000000000" pitchFamily="2" charset="0"/>
      <p:bold r:id="rId23"/>
      <p:italic r:id="rId24"/>
      <p:boldItalic r:id="rId25"/>
    </p:embeddedFont>
    <p:embeddedFont>
      <p:font typeface="Roboto Light" panose="02000000000000000000" pitchFamily="2" charset="0"/>
      <p:regular r:id="rId26"/>
      <p:bold r:id="rId27"/>
      <p:italic r:id="rId28"/>
      <p:boldItalic r:id="rId29"/>
    </p:embeddedFont>
    <p:embeddedFont>
      <p:font typeface="Roboto Medium" panose="02000000000000000000" pitchFamily="2" charset="0"/>
      <p:regular r:id="rId30"/>
      <p:bold r:id="rId31"/>
      <p:italic r:id="rId32"/>
      <p:boldItalic r:id="rId33"/>
    </p:embeddedFont>
    <p:embeddedFont>
      <p:font typeface="Roboto Thin" panose="02000000000000000000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02">
          <p15:clr>
            <a:srgbClr val="9AA0A6"/>
          </p15:clr>
        </p15:guide>
        <p15:guide id="4" pos="1209">
          <p15:clr>
            <a:srgbClr val="9AA0A6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gYjhY+NLZ8ExCcJy7LfixhjTBp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5"/>
    <p:restoredTop sz="86092"/>
  </p:normalViewPr>
  <p:slideViewPr>
    <p:cSldViewPr snapToGrid="0">
      <p:cViewPr varScale="1">
        <p:scale>
          <a:sx n="171" d="100"/>
          <a:sy n="171" d="100"/>
        </p:scale>
        <p:origin x="512" y="160"/>
      </p:cViewPr>
      <p:guideLst>
        <p:guide orient="horz" pos="1620"/>
        <p:guide pos="2880"/>
        <p:guide pos="202"/>
        <p:guide pos="12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4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1" name="Google Shape;33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1" name="Google Shape;471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Poll options: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We’re advisors who guide decisions</a:t>
            </a: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/>
              <a:t>We’re still stuck selling security point solutions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We’re enforcers laying down rules and policies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We’re not sure what our role is yet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" name="Google Shape;47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7" name="Google Shape;487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Poll options: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• We haven’t done one yet, but we know we should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• We’ve tried, but it wasn’t consistent or structured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• We rely on vendor tools or reports, not our own process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• We run assessments, but not a business-goal-aligned process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• There’s nothing you can teach me today.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5" name="Google Shape;495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3" name="Google Shape;503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5" name="Google Shape;515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2" name="Google Shape;522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Drop link in chat during webinar: https://www.scalepad.com/events/a-growth-path-for-msps/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Send link to session 1 resources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6" name="Google Shape;356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5" name="Google Shape;36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5" name="Google Shape;44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Poll options: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"/>
              <a:t>No one owns it clearly today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One person (vCIO, AM, or engineer)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A few people depending on the client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We have a dedicated team for client security strategy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g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gif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Lightbulb">
  <p:cSld name="TITLE_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7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0950" y="807050"/>
            <a:ext cx="3600674" cy="407289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7"/>
          <p:cNvSpPr txBox="1">
            <a:spLocks noGrp="1"/>
          </p:cNvSpPr>
          <p:nvPr>
            <p:ph type="title"/>
          </p:nvPr>
        </p:nvSpPr>
        <p:spPr>
          <a:xfrm>
            <a:off x="573250" y="1913463"/>
            <a:ext cx="4847700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" name="Google Shape;17;p37"/>
          <p:cNvSpPr txBox="1">
            <a:spLocks noGrp="1"/>
          </p:cNvSpPr>
          <p:nvPr>
            <p:ph type="subTitle" idx="1"/>
          </p:nvPr>
        </p:nvSpPr>
        <p:spPr>
          <a:xfrm>
            <a:off x="573250" y="3243438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" name="Google Shape;18;p37"/>
          <p:cNvPicPr preferRelativeResize="0"/>
          <p:nvPr/>
        </p:nvPicPr>
        <p:blipFill rotWithShape="1">
          <a:blip r:embed="rId5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">
  <p:cSld name="CUSTOM_9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47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47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Manager">
  <p:cSld name="CUSTOM_9_1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48"/>
          <p:cNvPicPr preferRelativeResize="0"/>
          <p:nvPr/>
        </p:nvPicPr>
        <p:blipFill rotWithShape="1">
          <a:blip r:embed="rId2">
            <a:alphaModFix/>
          </a:blip>
          <a:srcRect l="5554" r="555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48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Backup Radar">
  <p:cSld name="CUSTOM_9_1_1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49"/>
          <p:cNvPicPr preferRelativeResize="0"/>
          <p:nvPr/>
        </p:nvPicPr>
        <p:blipFill rotWithShape="1">
          <a:blip r:embed="rId2">
            <a:alphaModFix/>
          </a:blip>
          <a:srcRect l="5554" r="5554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4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Lifecycle Insights">
  <p:cSld name="CUSTOM_9_1_1_1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50"/>
          <p:cNvPicPr preferRelativeResize="0"/>
          <p:nvPr/>
        </p:nvPicPr>
        <p:blipFill rotWithShape="1">
          <a:blip r:embed="rId2">
            <a:alphaModFix/>
          </a:blip>
          <a:srcRect l="5720" r="5720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5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gnition360">
  <p:cSld name="CUSTOM_9_1_1_1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51"/>
          <p:cNvPicPr preferRelativeResize="0"/>
          <p:nvPr/>
        </p:nvPicPr>
        <p:blipFill rotWithShape="1">
          <a:blip r:embed="rId2">
            <a:alphaModFix/>
          </a:blip>
          <a:srcRect l="5476" r="5466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5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Font typeface="Roboto Thin"/>
              <a:buNone/>
              <a:defRPr sz="3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Quoter">
  <p:cSld name="CUSTOM_9_1_1_1_1_2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52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ervices">
  <p:cSld name="CUSTOM_9_1_1_1_1_2_1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53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ervices">
  <p:cSld name="CUSTOM_7_2_2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0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9" name="Google Shape;109;p5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10" name="Google Shape;110;p5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5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12" name="Google Shape;112;p54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5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14" name="Google Shape;114;p5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Manager">
  <p:cSld name="CUSTOM_7_2_1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5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" name="Google Shape;118;p55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19" name="Google Shape;119;p55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55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21" name="Google Shape;121;p5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5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23" name="Google Shape;123;p55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Backup Radar">
  <p:cSld name="CUSTOM_7_2_1_1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56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56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28" name="Google Shape;128;p56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56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0" name="Google Shape;130;p5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56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32" name="Google Shape;132;p56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wo Speakers">
  <p:cSld name="CUSTOM_7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8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6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933539"/>
            <a:ext cx="9144003" cy="12099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oogle Shape;22;p38"/>
          <p:cNvGrpSpPr/>
          <p:nvPr/>
        </p:nvGrpSpPr>
        <p:grpSpPr>
          <a:xfrm>
            <a:off x="-4075" y="0"/>
            <a:ext cx="9143764" cy="4483725"/>
            <a:chOff x="-4075" y="381575"/>
            <a:chExt cx="9157500" cy="4483725"/>
          </a:xfrm>
        </p:grpSpPr>
        <p:sp>
          <p:nvSpPr>
            <p:cNvPr id="23" name="Google Shape;23;p3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38"/>
            <p:cNvSpPr/>
            <p:nvPr/>
          </p:nvSpPr>
          <p:spPr>
            <a:xfrm>
              <a:off x="-4075" y="381575"/>
              <a:ext cx="9157500" cy="2210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38"/>
          <p:cNvSpPr>
            <a:spLocks noGrp="1"/>
          </p:cNvSpPr>
          <p:nvPr>
            <p:ph type="pic" idx="2"/>
          </p:nvPr>
        </p:nvSpPr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pic>
        <p:nvPicPr>
          <p:cNvPr id="26" name="Google Shape;26;p3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8"/>
          <p:cNvSpPr>
            <a:spLocks noGrp="1"/>
          </p:cNvSpPr>
          <p:nvPr>
            <p:ph type="pic" idx="3"/>
          </p:nvPr>
        </p:nvSpPr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8" name="Google Shape;28;p38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" name="Google Shape;30;p38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500"/>
              <a:buFont typeface="Roboto"/>
              <a:buNone/>
              <a:defRPr sz="15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31" name="Google Shape;31;p38"/>
          <p:cNvSpPr txBox="1">
            <a:spLocks noGrp="1"/>
          </p:cNvSpPr>
          <p:nvPr>
            <p:ph type="subTitle" idx="5"/>
          </p:nvPr>
        </p:nvSpPr>
        <p:spPr>
          <a:xfrm>
            <a:off x="2574500" y="118947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Roboto Light"/>
              <a:buNone/>
              <a:defRPr sz="11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Lifecycle Insights">
  <p:cSld name="CUSTOM_7_2_1_1_1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57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57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37" name="Google Shape;137;p57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57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39" name="Google Shape;139;p57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57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41" name="Google Shape;141;p57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gnition360">
  <p:cSld name="CUSTOM_7_2_1_1_1_1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58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5" name="Google Shape;145;p58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46" name="Google Shape;146;p58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58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48" name="Google Shape;148;p58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8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0" name="Google Shape;150;p58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Quoter">
  <p:cSld name="CUSTOM_7_2_1_1_1_1_1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7" y="-12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" name="Google Shape;153;p59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154" name="Google Shape;154;p59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59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59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7" name="Google Shape;157;p59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58" name="Google Shape;158;p5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Services">
  <p:cSld name="CUSTOM_12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60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60"/>
          <p:cNvPicPr preferRelativeResize="0"/>
          <p:nvPr/>
        </p:nvPicPr>
        <p:blipFill rotWithShape="1">
          <a:blip r:embed="rId3">
            <a:alphaModFix/>
          </a:blip>
          <a:srcRect l="18" r="9"/>
          <a:stretch/>
        </p:blipFill>
        <p:spPr>
          <a:xfrm>
            <a:off x="6172913" y="0"/>
            <a:ext cx="2971075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2" name="Google Shape;162;p60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63" name="Google Shape;163;p60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60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5" name="Google Shape;165;p6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66" name="Google Shape;166;p6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60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68" name="Google Shape;168;p6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Manager 1">
  <p:cSld name="CUSTOM_12_2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61"/>
          <p:cNvPicPr preferRelativeResize="0"/>
          <p:nvPr/>
        </p:nvPicPr>
        <p:blipFill rotWithShape="1">
          <a:blip r:embed="rId2">
            <a:alphaModFix/>
          </a:blip>
          <a:srcRect l="32692" r="32692"/>
          <a:stretch/>
        </p:blipFill>
        <p:spPr>
          <a:xfrm flipH="1">
            <a:off x="558330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2" name="Google Shape;172;p61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73" name="Google Shape;173;p61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61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5" name="Google Shape;175;p6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76" name="Google Shape;176;p6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Google Shape;177;p61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8" name="Google Shape;178;p6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Backup Radar">
  <p:cSld name="CUSTOM_12_1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62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62"/>
          <p:cNvGrpSpPr/>
          <p:nvPr/>
        </p:nvGrpSpPr>
        <p:grpSpPr>
          <a:xfrm rot="-5400000">
            <a:off x="837714" y="-837990"/>
            <a:ext cx="5143776" cy="6819204"/>
            <a:chOff x="-4090" y="0"/>
            <a:chExt cx="9157515" cy="4865300"/>
          </a:xfrm>
        </p:grpSpPr>
        <p:sp>
          <p:nvSpPr>
            <p:cNvPr id="183" name="Google Shape;183;p62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62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5" name="Google Shape;185;p62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86" name="Google Shape;186;p6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6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88" name="Google Shape;188;p6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Lifecycle Insights">
  <p:cSld name="CUSTOM_12_1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63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3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63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193" name="Google Shape;193;p63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63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63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6" name="Google Shape;196;p6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6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98" name="Google Shape;198;p6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gnition360">
  <p:cSld name="CUSTOM_12_1_1_1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6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64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03" name="Google Shape;203;p64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64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5" name="Google Shape;205;p64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06" name="Google Shape;206;p6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6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8" name="Google Shape;208;p6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ControlMap">
  <p:cSld name="CUSTOM_12_1_1_1_1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65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5583301" y="0"/>
            <a:ext cx="35606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913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p65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13" name="Google Shape;213;p65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65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" name="Google Shape;215;p65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16" name="Google Shape;216;p6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6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18" name="Google Shape;218;p6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Right Sidebar – Quoter">
  <p:cSld name="CUSTOM_12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171893" y="-2425"/>
            <a:ext cx="2972114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66"/>
          <p:cNvGrpSpPr/>
          <p:nvPr/>
        </p:nvGrpSpPr>
        <p:grpSpPr>
          <a:xfrm rot="-5400000">
            <a:off x="835424" y="-840271"/>
            <a:ext cx="5148354" cy="6819204"/>
            <a:chOff x="-4090" y="0"/>
            <a:chExt cx="9157515" cy="4865300"/>
          </a:xfrm>
        </p:grpSpPr>
        <p:sp>
          <p:nvSpPr>
            <p:cNvPr id="222" name="Google Shape;222;p66"/>
            <p:cNvSpPr/>
            <p:nvPr/>
          </p:nvSpPr>
          <p:spPr>
            <a:xfrm flipH="1">
              <a:off x="-4090" y="3623786"/>
              <a:ext cx="9157374" cy="1241514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66"/>
            <p:cNvSpPr/>
            <p:nvPr/>
          </p:nvSpPr>
          <p:spPr>
            <a:xfrm>
              <a:off x="-4075" y="0"/>
              <a:ext cx="9157500" cy="3756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4" name="Google Shape;224;p66"/>
          <p:cNvSpPr>
            <a:spLocks noGrp="1"/>
          </p:cNvSpPr>
          <p:nvPr>
            <p:ph type="pic" idx="2"/>
          </p:nvPr>
        </p:nvSpPr>
        <p:spPr>
          <a:xfrm>
            <a:off x="4400700" y="1598875"/>
            <a:ext cx="3723000" cy="2276400"/>
          </a:xfrm>
          <a:prstGeom prst="rect">
            <a:avLst/>
          </a:prstGeom>
          <a:noFill/>
          <a:ln>
            <a:noFill/>
          </a:ln>
        </p:spPr>
      </p:sp>
      <p:pic>
        <p:nvPicPr>
          <p:cNvPr id="225" name="Google Shape;225;p66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804730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66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27" name="Google Shape;227;p66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- Blank Slide">
  <p:cSld name="CUSTOM_11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39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36" name="Google Shape;36;p39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One Speaker">
  <p:cSld name="CUSTOM_7_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0" name="Google Shape;230;p67"/>
          <p:cNvGrpSpPr/>
          <p:nvPr/>
        </p:nvGrpSpPr>
        <p:grpSpPr>
          <a:xfrm>
            <a:off x="-4075" y="-5725"/>
            <a:ext cx="9157500" cy="3462300"/>
            <a:chOff x="-4075" y="1403000"/>
            <a:chExt cx="9157500" cy="3462300"/>
          </a:xfrm>
        </p:grpSpPr>
        <p:sp>
          <p:nvSpPr>
            <p:cNvPr id="231" name="Google Shape;231;p67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67"/>
            <p:cNvSpPr/>
            <p:nvPr/>
          </p:nvSpPr>
          <p:spPr>
            <a:xfrm>
              <a:off x="-4075" y="1403000"/>
              <a:ext cx="9157500" cy="1188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3" name="Google Shape;233;p67"/>
          <p:cNvSpPr>
            <a:spLocks noGrp="1"/>
          </p:cNvSpPr>
          <p:nvPr>
            <p:ph type="pic" idx="2"/>
          </p:nvPr>
        </p:nvSpPr>
        <p:spPr>
          <a:xfrm>
            <a:off x="5757425" y="1516050"/>
            <a:ext cx="2485200" cy="24852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34" name="Google Shape;234;p67"/>
          <p:cNvSpPr txBox="1">
            <a:spLocks noGrp="1"/>
          </p:cNvSpPr>
          <p:nvPr>
            <p:ph type="title"/>
          </p:nvPr>
        </p:nvSpPr>
        <p:spPr>
          <a:xfrm>
            <a:off x="1756900" y="206007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Roboto"/>
              <a:buNone/>
              <a:defRPr sz="18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5" name="Google Shape;235;p67"/>
          <p:cNvSpPr txBox="1">
            <a:spLocks noGrp="1"/>
          </p:cNvSpPr>
          <p:nvPr>
            <p:ph type="subTitle" idx="1"/>
          </p:nvPr>
        </p:nvSpPr>
        <p:spPr>
          <a:xfrm>
            <a:off x="2076100" y="2365025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 Light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6" name="Google Shape;236;p67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Presenter - Three Speakers">
  <p:cSld name="CUSTOM_7_1_2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68"/>
          <p:cNvPicPr preferRelativeResize="0"/>
          <p:nvPr/>
        </p:nvPicPr>
        <p:blipFill rotWithShape="1">
          <a:blip r:embed="rId2">
            <a:alphaModFix/>
          </a:blip>
          <a:srcRect b="24936"/>
          <a:stretch/>
        </p:blipFill>
        <p:spPr>
          <a:xfrm>
            <a:off x="0" y="1282775"/>
            <a:ext cx="9144003" cy="38607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9" name="Google Shape;239;p68"/>
          <p:cNvGrpSpPr/>
          <p:nvPr/>
        </p:nvGrpSpPr>
        <p:grpSpPr>
          <a:xfrm>
            <a:off x="0" y="-5725"/>
            <a:ext cx="9143764" cy="3136675"/>
            <a:chOff x="-4075" y="1728625"/>
            <a:chExt cx="9157500" cy="3136675"/>
          </a:xfrm>
        </p:grpSpPr>
        <p:sp>
          <p:nvSpPr>
            <p:cNvPr id="240" name="Google Shape;240;p68"/>
            <p:cNvSpPr/>
            <p:nvPr/>
          </p:nvSpPr>
          <p:spPr>
            <a:xfrm flipH="1">
              <a:off x="-49" y="2466350"/>
              <a:ext cx="9153324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68"/>
            <p:cNvSpPr/>
            <p:nvPr/>
          </p:nvSpPr>
          <p:spPr>
            <a:xfrm>
              <a:off x="-4075" y="1728625"/>
              <a:ext cx="9157500" cy="8631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2" name="Google Shape;242;p68"/>
          <p:cNvSpPr>
            <a:spLocks noGrp="1"/>
          </p:cNvSpPr>
          <p:nvPr>
            <p:ph type="pic" idx="2"/>
          </p:nvPr>
        </p:nvSpPr>
        <p:spPr>
          <a:xfrm>
            <a:off x="6299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43" name="Google Shape;243;p68"/>
          <p:cNvSpPr txBox="1">
            <a:spLocks noGrp="1"/>
          </p:cNvSpPr>
          <p:nvPr>
            <p:ph type="title"/>
          </p:nvPr>
        </p:nvSpPr>
        <p:spPr>
          <a:xfrm>
            <a:off x="996800" y="3576100"/>
            <a:ext cx="2337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44" name="Google Shape;244;p68"/>
          <p:cNvSpPr txBox="1">
            <a:spLocks noGrp="1"/>
          </p:cNvSpPr>
          <p:nvPr>
            <p:ph type="subTitle" idx="1"/>
          </p:nvPr>
        </p:nvSpPr>
        <p:spPr>
          <a:xfrm>
            <a:off x="996800" y="3833650"/>
            <a:ext cx="23370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pic>
        <p:nvPicPr>
          <p:cNvPr id="245" name="Google Shape;245;p68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68"/>
          <p:cNvSpPr>
            <a:spLocks noGrp="1"/>
          </p:cNvSpPr>
          <p:nvPr>
            <p:ph type="pic" idx="3"/>
          </p:nvPr>
        </p:nvSpPr>
        <p:spPr>
          <a:xfrm>
            <a:off x="36483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47" name="Google Shape;247;p68"/>
          <p:cNvSpPr>
            <a:spLocks noGrp="1"/>
          </p:cNvSpPr>
          <p:nvPr>
            <p:ph type="pic" idx="4"/>
          </p:nvPr>
        </p:nvSpPr>
        <p:spPr>
          <a:xfrm>
            <a:off x="996800" y="1535825"/>
            <a:ext cx="1847400" cy="1847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sp>
      <p:sp>
        <p:nvSpPr>
          <p:cNvPr id="248" name="Google Shape;248;p68"/>
          <p:cNvSpPr txBox="1">
            <a:spLocks noGrp="1"/>
          </p:cNvSpPr>
          <p:nvPr>
            <p:ph type="title" idx="5"/>
          </p:nvPr>
        </p:nvSpPr>
        <p:spPr>
          <a:xfrm>
            <a:off x="3648300" y="3576100"/>
            <a:ext cx="2323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49" name="Google Shape;249;p68"/>
          <p:cNvSpPr txBox="1">
            <a:spLocks noGrp="1"/>
          </p:cNvSpPr>
          <p:nvPr>
            <p:ph type="subTitle" idx="6"/>
          </p:nvPr>
        </p:nvSpPr>
        <p:spPr>
          <a:xfrm>
            <a:off x="3648300" y="3833650"/>
            <a:ext cx="22953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50" name="Google Shape;250;p68"/>
          <p:cNvSpPr txBox="1">
            <a:spLocks noGrp="1"/>
          </p:cNvSpPr>
          <p:nvPr>
            <p:ph type="title" idx="7"/>
          </p:nvPr>
        </p:nvSpPr>
        <p:spPr>
          <a:xfrm>
            <a:off x="6299800" y="3576100"/>
            <a:ext cx="2367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Roboto"/>
              <a:buNone/>
              <a:defRPr sz="1200" b="1" i="0" u="none" strike="noStrike" cap="none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None/>
              <a:defRPr sz="14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  <p:sp>
        <p:nvSpPr>
          <p:cNvPr id="251" name="Google Shape;251;p68"/>
          <p:cNvSpPr txBox="1">
            <a:spLocks noGrp="1"/>
          </p:cNvSpPr>
          <p:nvPr>
            <p:ph type="subTitle" idx="8"/>
          </p:nvPr>
        </p:nvSpPr>
        <p:spPr>
          <a:xfrm>
            <a:off x="6299800" y="3833650"/>
            <a:ext cx="23394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oboto Light"/>
              <a:buNone/>
              <a:defRPr sz="9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Roboto Light"/>
              <a:buNone/>
              <a:defRPr sz="15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Services">
  <p:cSld name="CUSTOM_7_1_1_1_2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018452"/>
            <a:ext cx="9143999" cy="12100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4" name="Google Shape;254;p69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55" name="Google Shape;255;p69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69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57" name="Google Shape;257;p69"/>
          <p:cNvPicPr preferRelativeResize="0"/>
          <p:nvPr/>
        </p:nvPicPr>
        <p:blipFill rotWithShape="1">
          <a:blip r:embed="rId3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69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59" name="Google Shape;259;p69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Manager">
  <p:cSld name="CUSTOM_7_1_1_1_1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70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3" name="Google Shape;263;p70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64" name="Google Shape;264;p70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70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6" name="Google Shape;266;p70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70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68" name="Google Shape;268;p70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Backup Radar">
  <p:cSld name="CUSTOM_7_1_1_1_1_1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71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2" name="Google Shape;272;p71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73" name="Google Shape;273;p71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71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75" name="Google Shape;275;p71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71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77" name="Google Shape;277;p71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Lifecycle Insights">
  <p:cSld name="CUSTOM_7_1_1_1_1_1_1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72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1" name="Google Shape;281;p72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82" name="Google Shape;282;p72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72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84" name="Google Shape;284;p7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72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86" name="Google Shape;286;p72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gnition360">
  <p:cSld name="CUSTOM_7_1_1_1_1_1_1_1"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73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" name="Google Shape;290;p7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291" name="Google Shape;291;p7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7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93" name="Google Shape;293;p7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7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95" name="Google Shape;295;p7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ControlMap">
  <p:cSld name="CUSTOM_7_1_1_1_1_1_1_1_1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74"/>
          <p:cNvPicPr preferRelativeResize="0"/>
          <p:nvPr/>
        </p:nvPicPr>
        <p:blipFill rotWithShape="1">
          <a:blip r:embed="rId2">
            <a:alphaModFix/>
          </a:blip>
          <a:srcRect t="26755" b="26755"/>
          <a:stretch/>
        </p:blipFill>
        <p:spPr>
          <a:xfrm>
            <a:off x="0" y="3017975"/>
            <a:ext cx="9144003" cy="2125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9" name="Google Shape;299;p74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00" name="Google Shape;300;p74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74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02" name="Google Shape;302;p7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74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04" name="Google Shape;304;p74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Quoter">
  <p:cSld name="CUSTOM_7_1_1_1_1_1_1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956"/>
            <a:ext cx="9143999" cy="8475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7" name="Google Shape;307;p75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308" name="Google Shape;308;p75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75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10" name="Google Shape;310;p7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75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312" name="Google Shape;312;p75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ScalePad 1">
  <p:cSld name="CUSTOM_9_2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7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76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 Transition Slide - ControlMap">
  <p:cSld name="CUSTOM_9_1_1_1_1_2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41"/>
          <p:cNvPicPr preferRelativeResize="0"/>
          <p:nvPr/>
        </p:nvPicPr>
        <p:blipFill rotWithShape="1">
          <a:blip r:embed="rId2">
            <a:alphaModFix/>
          </a:blip>
          <a:srcRect l="5689" r="5689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4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Roboto Thin"/>
              <a:buNone/>
              <a:defRPr sz="3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USTOM_11" type="tx">
  <p:cSld name="TITLE_AND_BODY"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Google Shape;318;p77" descr="Google Shape;6;p1"/>
          <p:cNvPicPr preferRelativeResize="0"/>
          <p:nvPr/>
        </p:nvPicPr>
        <p:blipFill rotWithShape="1">
          <a:blip r:embed="rId2">
            <a:alphaModFix/>
          </a:blip>
          <a:srcRect l="6026" t="31099" r="5343" b="31090"/>
          <a:stretch/>
        </p:blipFill>
        <p:spPr>
          <a:xfrm>
            <a:off x="194774" y="4805350"/>
            <a:ext cx="895676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77" descr="Google Shape;7;p1"/>
          <p:cNvPicPr preferRelativeResize="0"/>
          <p:nvPr/>
        </p:nvPicPr>
        <p:blipFill rotWithShape="1">
          <a:blip r:embed="rId3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77" descr="Google Shape;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77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77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3" name="Google Shape;323;p77" descr="Google Shape;11;p1"/>
          <p:cNvPicPr preferRelativeResize="0"/>
          <p:nvPr/>
        </p:nvPicPr>
        <p:blipFill rotWithShape="1">
          <a:blip r:embed="rId2">
            <a:alphaModFix/>
          </a:blip>
          <a:srcRect l="6026" t="31099" r="5343" b="31094"/>
          <a:stretch/>
        </p:blipFill>
        <p:spPr>
          <a:xfrm>
            <a:off x="3915825" y="1523500"/>
            <a:ext cx="1312351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77" descr="Google Shape;291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77" descr="Google Shape;292;p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1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77"/>
          <p:cNvSpPr txBox="1">
            <a:spLocks noGrp="1"/>
          </p:cNvSpPr>
          <p:nvPr>
            <p:ph type="title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27" name="Google Shape;327;p77" descr="Google Shape;234;p29"/>
          <p:cNvPicPr preferRelativeResize="0"/>
          <p:nvPr/>
        </p:nvPicPr>
        <p:blipFill rotWithShape="1">
          <a:blip r:embed="rId2">
            <a:alphaModFix/>
          </a:blip>
          <a:srcRect l="6026" t="31099" r="5343" b="31094"/>
          <a:stretch/>
        </p:blipFill>
        <p:spPr>
          <a:xfrm>
            <a:off x="351975" y="4721075"/>
            <a:ext cx="865625" cy="184076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77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ScalePad">
  <p:cSld name="CUSTOM_7_2_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42"/>
          <p:cNvPicPr preferRelativeResize="0"/>
          <p:nvPr/>
        </p:nvPicPr>
        <p:blipFill rotWithShape="1">
          <a:blip r:embed="rId2">
            <a:alphaModFix/>
          </a:blip>
          <a:srcRect l="24303" r="24303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" name="Google Shape;44;p42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45" name="Google Shape;45;p42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42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47" name="Google Shape;47;p42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42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49" name="Google Shape;49;p42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Bottom Bar - ScalePad">
  <p:cSld name="CUSTOM_7_1_1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43"/>
          <p:cNvPicPr preferRelativeResize="0"/>
          <p:nvPr/>
        </p:nvPicPr>
        <p:blipFill rotWithShape="1">
          <a:blip r:embed="rId2">
            <a:alphaModFix/>
          </a:blip>
          <a:srcRect t="29156" b="39809"/>
          <a:stretch/>
        </p:blipFill>
        <p:spPr>
          <a:xfrm>
            <a:off x="0" y="3017975"/>
            <a:ext cx="9144003" cy="212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295190"/>
            <a:ext cx="9144003" cy="848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" name="Google Shape;53;p43"/>
          <p:cNvGrpSpPr/>
          <p:nvPr/>
        </p:nvGrpSpPr>
        <p:grpSpPr>
          <a:xfrm>
            <a:off x="-9526" y="-9525"/>
            <a:ext cx="9162949" cy="4875031"/>
            <a:chOff x="-6853" y="0"/>
            <a:chExt cx="9160201" cy="4865300"/>
          </a:xfrm>
        </p:grpSpPr>
        <p:sp>
          <p:nvSpPr>
            <p:cNvPr id="54" name="Google Shape;54;p43"/>
            <p:cNvSpPr/>
            <p:nvPr/>
          </p:nvSpPr>
          <p:spPr>
            <a:xfrm flipH="1">
              <a:off x="-6853" y="2466350"/>
              <a:ext cx="9160128" cy="2398950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43"/>
            <p:cNvSpPr/>
            <p:nvPr/>
          </p:nvSpPr>
          <p:spPr>
            <a:xfrm>
              <a:off x="-6852" y="0"/>
              <a:ext cx="9160200" cy="2591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6" name="Google Shape;56;p43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351975" y="4721075"/>
            <a:ext cx="865625" cy="1840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43"/>
          <p:cNvSpPr txBox="1">
            <a:spLocks noGrp="1"/>
          </p:cNvSpPr>
          <p:nvPr>
            <p:ph type="body" idx="1"/>
          </p:nvPr>
        </p:nvSpPr>
        <p:spPr>
          <a:xfrm>
            <a:off x="5405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58" name="Google Shape;58;p43"/>
          <p:cNvSpPr txBox="1">
            <a:spLocks noGrp="1"/>
          </p:cNvSpPr>
          <p:nvPr>
            <p:ph type="title"/>
          </p:nvPr>
        </p:nvSpPr>
        <p:spPr>
          <a:xfrm>
            <a:off x="5405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Roboto"/>
              <a:buNone/>
              <a:defRPr sz="1300" b="1" i="0" u="none" strike="noStrike" cap="none">
                <a:solidFill>
                  <a:srgbClr val="000000"/>
                </a:solidFill>
                <a:latin typeface="Roboto Black"/>
                <a:ea typeface="Roboto Black"/>
                <a:cs typeface="Roboto Black"/>
                <a:sym typeface="Roboto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 - Left Sidebar – ControlMap">
  <p:cSld name="CUSTOM_7_2_1_1_1_1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44"/>
          <p:cNvPicPr preferRelativeResize="0"/>
          <p:nvPr/>
        </p:nvPicPr>
        <p:blipFill rotWithShape="1">
          <a:blip r:embed="rId2">
            <a:alphaModFix/>
          </a:blip>
          <a:srcRect l="32846" r="32846"/>
          <a:stretch/>
        </p:blipFill>
        <p:spPr>
          <a:xfrm flipH="1">
            <a:off x="1" y="0"/>
            <a:ext cx="3560699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" y="0"/>
            <a:ext cx="2971075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" name="Google Shape;62;p44"/>
          <p:cNvGrpSpPr/>
          <p:nvPr/>
        </p:nvGrpSpPr>
        <p:grpSpPr>
          <a:xfrm rot="5400000" flipH="1">
            <a:off x="3248482" y="-751989"/>
            <a:ext cx="5143526" cy="6647434"/>
            <a:chOff x="-4075" y="-1152966"/>
            <a:chExt cx="9158700" cy="4962994"/>
          </a:xfrm>
        </p:grpSpPr>
        <p:sp>
          <p:nvSpPr>
            <p:cNvPr id="63" name="Google Shape;63;p44"/>
            <p:cNvSpPr/>
            <p:nvPr/>
          </p:nvSpPr>
          <p:spPr>
            <a:xfrm flipH="1">
              <a:off x="-4053" y="2466346"/>
              <a:ext cx="9158616" cy="1343682"/>
            </a:xfrm>
            <a:prstGeom prst="flowChartDocumen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44"/>
            <p:cNvSpPr/>
            <p:nvPr/>
          </p:nvSpPr>
          <p:spPr>
            <a:xfrm>
              <a:off x="-4075" y="-1152966"/>
              <a:ext cx="9158700" cy="37446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" name="Google Shape;65;p44"/>
          <p:cNvSpPr txBox="1">
            <a:spLocks noGrp="1"/>
          </p:cNvSpPr>
          <p:nvPr>
            <p:ph type="body" idx="1"/>
          </p:nvPr>
        </p:nvSpPr>
        <p:spPr>
          <a:xfrm>
            <a:off x="4318775" y="1964325"/>
            <a:ext cx="3345300" cy="279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●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○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 Light"/>
              <a:buChar char="■"/>
              <a:defRPr sz="1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title"/>
          </p:nvPr>
        </p:nvSpPr>
        <p:spPr>
          <a:xfrm>
            <a:off x="4318775" y="1299325"/>
            <a:ext cx="35292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Roboto"/>
              <a:buNone/>
              <a:defRPr sz="2000" b="1" i="0" u="none" strike="noStrike" cap="none">
                <a:solidFill>
                  <a:srgbClr val="666666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7" name="Google Shape;67;p44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258950" y="4756125"/>
            <a:ext cx="865625" cy="18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Blank" typ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45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45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45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 Title Page – The Rocket">
  <p:cSld name="TITLE_2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46"/>
          <p:cNvPicPr preferRelativeResize="0"/>
          <p:nvPr/>
        </p:nvPicPr>
        <p:blipFill rotWithShape="1">
          <a:blip r:embed="rId2">
            <a:alphaModFix/>
          </a:blip>
          <a:srcRect t="12451" b="12451"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46"/>
          <p:cNvPicPr preferRelativeResize="0"/>
          <p:nvPr/>
        </p:nvPicPr>
        <p:blipFill rotWithShape="1">
          <a:blip r:embed="rId4">
            <a:alphaModFix/>
          </a:blip>
          <a:srcRect l="6026" t="31099" r="5343" b="31094"/>
          <a:stretch/>
        </p:blipFill>
        <p:spPr>
          <a:xfrm>
            <a:off x="710375" y="649875"/>
            <a:ext cx="1312350" cy="27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46"/>
          <p:cNvSpPr txBox="1">
            <a:spLocks noGrp="1"/>
          </p:cNvSpPr>
          <p:nvPr>
            <p:ph type="title"/>
          </p:nvPr>
        </p:nvSpPr>
        <p:spPr>
          <a:xfrm>
            <a:off x="573250" y="2529750"/>
            <a:ext cx="7299300" cy="7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Roboto Thin"/>
              <a:buNone/>
              <a:defRPr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ubTitle" idx="1"/>
          </p:nvPr>
        </p:nvSpPr>
        <p:spPr>
          <a:xfrm>
            <a:off x="573250" y="3243450"/>
            <a:ext cx="7039200" cy="5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Roboto"/>
              <a:buNone/>
              <a:defRPr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jp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36"/>
          <p:cNvPicPr preferRelativeResize="0"/>
          <p:nvPr/>
        </p:nvPicPr>
        <p:blipFill rotWithShape="1">
          <a:blip r:embed="rId42">
            <a:alphaModFix/>
          </a:blip>
          <a:srcRect l="6026" t="31099" r="5343" b="31094"/>
          <a:stretch/>
        </p:blipFill>
        <p:spPr>
          <a:xfrm>
            <a:off x="194775" y="4805350"/>
            <a:ext cx="895675" cy="19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36"/>
          <p:cNvPicPr preferRelativeResize="0"/>
          <p:nvPr/>
        </p:nvPicPr>
        <p:blipFill rotWithShape="1">
          <a:blip r:embed="rId43">
            <a:alphaModFix/>
          </a:blip>
          <a:srcRect t="12451" b="12451"/>
          <a:stretch/>
        </p:blipFill>
        <p:spPr>
          <a:xfrm>
            <a:off x="0" y="0"/>
            <a:ext cx="9144003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36"/>
          <p:cNvPicPr preferRelativeResize="0"/>
          <p:nvPr/>
        </p:nvPicPr>
        <p:blipFill rotWithShape="1">
          <a:blip r:embed="rId44">
            <a:alphaModFix/>
          </a:blip>
          <a:srcRect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36"/>
          <p:cNvSpPr txBox="1"/>
          <p:nvPr/>
        </p:nvSpPr>
        <p:spPr>
          <a:xfrm>
            <a:off x="1205850" y="1876625"/>
            <a:ext cx="67323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lang="en" sz="4500" b="0" i="0" u="none" strike="noStrike" cap="none">
                <a:solidFill>
                  <a:schemeClr val="lt1"/>
                </a:solidFill>
                <a:latin typeface="Roboto Thin"/>
                <a:ea typeface="Roboto Thin"/>
                <a:cs typeface="Roboto Thin"/>
                <a:sym typeface="Roboto Thin"/>
              </a:rPr>
              <a:t>2024 Slide Deck Template</a:t>
            </a:r>
            <a:endParaRPr sz="4500" b="0" i="0" u="none" strike="noStrike" cap="none">
              <a:solidFill>
                <a:schemeClr val="lt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10" name="Google Shape;10;p36"/>
          <p:cNvSpPr txBox="1"/>
          <p:nvPr/>
        </p:nvSpPr>
        <p:spPr>
          <a:xfrm>
            <a:off x="1205850" y="2678125"/>
            <a:ext cx="67323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Equipping your MSP Adventure</a:t>
            </a:r>
            <a:endParaRPr sz="2400" b="0" i="0" u="none" strike="noStrike" cap="none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11" name="Google Shape;11;p36"/>
          <p:cNvPicPr preferRelativeResize="0"/>
          <p:nvPr/>
        </p:nvPicPr>
        <p:blipFill rotWithShape="1">
          <a:blip r:embed="rId42">
            <a:alphaModFix/>
          </a:blip>
          <a:srcRect l="6026" t="31099" r="5343" b="31094"/>
          <a:stretch/>
        </p:blipFill>
        <p:spPr>
          <a:xfrm>
            <a:off x="3915825" y="1523500"/>
            <a:ext cx="1312350" cy="2790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"/>
          <p:cNvSpPr txBox="1">
            <a:spLocks noGrp="1"/>
          </p:cNvSpPr>
          <p:nvPr>
            <p:ph type="title"/>
          </p:nvPr>
        </p:nvSpPr>
        <p:spPr>
          <a:xfrm>
            <a:off x="573249" y="1913475"/>
            <a:ext cx="5422033" cy="13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500"/>
              <a:buNone/>
            </a:pPr>
            <a:r>
              <a:rPr lang="en" sz="3000"/>
              <a:t>Building Your vCISO Practice: A Growth Path for MSPs</a:t>
            </a:r>
            <a:endParaRPr sz="3000" b="0">
              <a:latin typeface="Roboto Thin"/>
              <a:ea typeface="Roboto Thin"/>
              <a:cs typeface="Roboto Thin"/>
              <a:sym typeface="Roboto Thin"/>
            </a:endParaRPr>
          </a:p>
        </p:txBody>
      </p:sp>
      <p:sp>
        <p:nvSpPr>
          <p:cNvPr id="334" name="Google Shape;334;p1"/>
          <p:cNvSpPr txBox="1">
            <a:spLocks noGrp="1"/>
          </p:cNvSpPr>
          <p:nvPr>
            <p:ph type="subTitle" idx="1"/>
          </p:nvPr>
        </p:nvSpPr>
        <p:spPr>
          <a:xfrm>
            <a:off x="573250" y="3036299"/>
            <a:ext cx="4173317" cy="1086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200"/>
              <a:t>Building Repeatable Processes and Offerings</a:t>
            </a:r>
            <a:endParaRPr sz="2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80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  <a:t>Which statement best reflects</a:t>
            </a:r>
            <a:b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  <a:t>your team’s current vCISO mindset?</a:t>
            </a:r>
            <a:endParaRPr sz="28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74" name="Google Shape;474;p80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80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76" name="Google Shape;476;p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1"/>
          <p:cNvSpPr txBox="1"/>
          <p:nvPr/>
        </p:nvSpPr>
        <p:spPr>
          <a:xfrm>
            <a:off x="1067150" y="1000800"/>
            <a:ext cx="7133700" cy="3157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Because vCISO touches EVERYTHING.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Develop your team’s organizational mindset around risk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Educate, educate, educate (enablement)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Have empathy (how are other depts. and clients affected)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Always do what’s best for the client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Always present a unified front to the client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Remember it’s vCISO + IT team against the problem, not each other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entire program must be built with the client’s goals in mind</a:t>
            </a:r>
            <a:endParaRPr/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82" name="Google Shape;482;p11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11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Rules of Engagement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84" name="Google Shape;48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81"/>
          <p:cNvSpPr txBox="1">
            <a:spLocks noGrp="1"/>
          </p:cNvSpPr>
          <p:nvPr>
            <p:ph type="title"/>
          </p:nvPr>
        </p:nvSpPr>
        <p:spPr>
          <a:xfrm>
            <a:off x="1469250" y="1119200"/>
            <a:ext cx="62055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  <a:t>What best describes your current approach to client risk assessments?</a:t>
            </a:r>
            <a:endParaRPr sz="28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90" name="Google Shape;490;p81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81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92" name="Google Shape;492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82"/>
          <p:cNvSpPr txBox="1"/>
          <p:nvPr/>
        </p:nvSpPr>
        <p:spPr>
          <a:xfrm>
            <a:off x="1067150" y="1000800"/>
            <a:ext cx="7133700" cy="230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Putting it all together…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We have our roles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We have our rules of engagement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But how does this actually work? Let’s dance!</a:t>
            </a:r>
            <a:endParaRPr/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1270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Risk Assessment process review</a:t>
            </a:r>
            <a:endParaRPr/>
          </a:p>
        </p:txBody>
      </p:sp>
      <p:sp>
        <p:nvSpPr>
          <p:cNvPr id="498" name="Google Shape;498;p82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82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Risk Assessment Process Review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00" name="Google Shape;500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3"/>
          <p:cNvSpPr txBox="1">
            <a:spLocks noGrp="1"/>
          </p:cNvSpPr>
          <p:nvPr>
            <p:ph type="title"/>
          </p:nvPr>
        </p:nvSpPr>
        <p:spPr>
          <a:xfrm>
            <a:off x="689775" y="458850"/>
            <a:ext cx="3682800" cy="5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</a:t>
            </a:r>
            <a:endParaRPr/>
          </a:p>
        </p:txBody>
      </p:sp>
      <p:sp>
        <p:nvSpPr>
          <p:cNvPr id="506" name="Google Shape;506;p33"/>
          <p:cNvSpPr txBox="1"/>
          <p:nvPr/>
        </p:nvSpPr>
        <p:spPr>
          <a:xfrm>
            <a:off x="689775" y="2227425"/>
            <a:ext cx="3871500" cy="21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ControlMap is a compliance automation platform for MSPs designed to expedite the compliance process for over 50+ frameworks such as SOC 2, ISO 27001, and more.</a:t>
            </a:r>
            <a:br>
              <a:rPr lang="en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n" sz="140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The platform boosts users’ security posture, develops sales pipelines, and adds peace of mind to security teams.</a:t>
            </a:r>
            <a:endParaRPr sz="140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507" name="Google Shape;507;p33" title="CM q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21125" y="642900"/>
            <a:ext cx="1888799" cy="188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33" title="CM_Wht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8897" y="1320326"/>
            <a:ext cx="2024351" cy="358750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33"/>
          <p:cNvSpPr txBox="1"/>
          <p:nvPr/>
        </p:nvSpPr>
        <p:spPr>
          <a:xfrm>
            <a:off x="4853324" y="2455500"/>
            <a:ext cx="20244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Learn More!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510" name="Google Shape;510;p33" title="CM Features Quote 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47581" y="1727625"/>
            <a:ext cx="2329520" cy="313545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33"/>
          <p:cNvSpPr txBox="1"/>
          <p:nvPr/>
        </p:nvSpPr>
        <p:spPr>
          <a:xfrm>
            <a:off x="689775" y="1727625"/>
            <a:ext cx="3579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Cybersecurity Compliance</a:t>
            </a:r>
            <a:endParaRPr sz="1600"/>
          </a:p>
        </p:txBody>
      </p:sp>
      <p:sp>
        <p:nvSpPr>
          <p:cNvPr id="512" name="Google Shape;512;p33"/>
          <p:cNvSpPr/>
          <p:nvPr/>
        </p:nvSpPr>
        <p:spPr>
          <a:xfrm>
            <a:off x="6186100" y="2968900"/>
            <a:ext cx="845950" cy="270475"/>
          </a:xfrm>
          <a:custGeom>
            <a:avLst/>
            <a:gdLst/>
            <a:ahLst/>
            <a:cxnLst/>
            <a:rect l="l" t="t" r="r" b="b"/>
            <a:pathLst>
              <a:path w="33838" h="10819" extrusionOk="0">
                <a:moveTo>
                  <a:pt x="0" y="0"/>
                </a:moveTo>
                <a:cubicBezTo>
                  <a:pt x="4263" y="10662"/>
                  <a:pt x="25725" y="14586"/>
                  <a:pt x="33838" y="6460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" name="Google Shape;517;p34" title="PowerGRYD vCISO System (Social Banner) (2).png"/>
          <p:cNvPicPr preferRelativeResize="0"/>
          <p:nvPr/>
        </p:nvPicPr>
        <p:blipFill rotWithShape="1">
          <a:blip r:embed="rId3">
            <a:alphaModFix/>
          </a:blip>
          <a:srcRect l="10840" t="19460" r="1593" b="20605"/>
          <a:stretch/>
        </p:blipFill>
        <p:spPr>
          <a:xfrm>
            <a:off x="1413900" y="1671725"/>
            <a:ext cx="6316200" cy="2431800"/>
          </a:xfrm>
          <a:prstGeom prst="roundRect">
            <a:avLst>
              <a:gd name="adj" fmla="val 7624"/>
            </a:avLst>
          </a:prstGeom>
          <a:noFill/>
          <a:ln>
            <a:noFill/>
          </a:ln>
        </p:spPr>
      </p:pic>
      <p:sp>
        <p:nvSpPr>
          <p:cNvPr id="518" name="Google Shape;518;p34"/>
          <p:cNvSpPr txBox="1">
            <a:spLocks noGrp="1"/>
          </p:cNvSpPr>
          <p:nvPr>
            <p:ph type="title"/>
          </p:nvPr>
        </p:nvSpPr>
        <p:spPr>
          <a:xfrm>
            <a:off x="1539900" y="468800"/>
            <a:ext cx="6064200" cy="78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Learn more about the PowerGRYD™ vCISO System</a:t>
            </a:r>
            <a:endParaRPr/>
          </a:p>
        </p:txBody>
      </p:sp>
      <p:sp>
        <p:nvSpPr>
          <p:cNvPr id="519" name="Google Shape;519;p34"/>
          <p:cNvSpPr txBox="1">
            <a:spLocks noGrp="1"/>
          </p:cNvSpPr>
          <p:nvPr>
            <p:ph type="title"/>
          </p:nvPr>
        </p:nvSpPr>
        <p:spPr>
          <a:xfrm>
            <a:off x="951150" y="4103525"/>
            <a:ext cx="7241700" cy="7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200">
                <a:solidFill>
                  <a:schemeClr val="accent6"/>
                </a:solidFill>
                <a:latin typeface="Roboto Medium"/>
                <a:ea typeface="Roboto Medium"/>
                <a:cs typeface="Roboto Medium"/>
                <a:sym typeface="Roboto Medium"/>
              </a:rPr>
              <a:t>https://PowerGRYD.group</a:t>
            </a:r>
            <a:endParaRPr sz="2200">
              <a:solidFill>
                <a:schemeClr val="accent6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5"/>
          <p:cNvSpPr txBox="1">
            <a:spLocks noGrp="1"/>
          </p:cNvSpPr>
          <p:nvPr>
            <p:ph type="title"/>
          </p:nvPr>
        </p:nvSpPr>
        <p:spPr>
          <a:xfrm>
            <a:off x="394825" y="826475"/>
            <a:ext cx="5900100" cy="10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Building Your vCISO Practice: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A Growth Path for MSPs</a:t>
            </a:r>
            <a:endParaRPr/>
          </a:p>
        </p:txBody>
      </p:sp>
      <p:sp>
        <p:nvSpPr>
          <p:cNvPr id="525" name="Google Shape;525;p35"/>
          <p:cNvSpPr txBox="1"/>
          <p:nvPr/>
        </p:nvSpPr>
        <p:spPr>
          <a:xfrm>
            <a:off x="394825" y="1910500"/>
            <a:ext cx="5122500" cy="16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This six-part series is packed with actionable insights, real-world examples, and practical frameworks to help</a:t>
            </a:r>
            <a:b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4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you take your vCISO services to the next level. </a:t>
            </a:r>
            <a:endParaRPr sz="140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Join Jesse Miller, creator of the PowerGRYD vCISO System, and ScalePad’s Luis Giraldo as they guide you through how</a:t>
            </a:r>
            <a:br>
              <a:rPr lang="en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</a:b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to offer compliance and security leadership as a service.</a:t>
            </a:r>
            <a:endParaRPr sz="14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526" name="Google Shape;526;p35"/>
          <p:cNvSpPr txBox="1"/>
          <p:nvPr/>
        </p:nvSpPr>
        <p:spPr>
          <a:xfrm>
            <a:off x="6558320" y="2163159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Scan to Register!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27" name="Google Shape;527;p35"/>
          <p:cNvSpPr txBox="1"/>
          <p:nvPr/>
        </p:nvSpPr>
        <p:spPr>
          <a:xfrm>
            <a:off x="394832" y="432984"/>
            <a:ext cx="18888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WEBINAR SERIES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528" name="Google Shape;528;p35" title="registrati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85988" y="329675"/>
            <a:ext cx="1833474" cy="1833474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35"/>
          <p:cNvSpPr/>
          <p:nvPr/>
        </p:nvSpPr>
        <p:spPr>
          <a:xfrm>
            <a:off x="466425" y="3769900"/>
            <a:ext cx="4292100" cy="1024200"/>
          </a:xfrm>
          <a:prstGeom prst="roundRect">
            <a:avLst>
              <a:gd name="adj" fmla="val 9954"/>
            </a:avLst>
          </a:prstGeom>
          <a:solidFill>
            <a:srgbClr val="4015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0" name="Google Shape;530;p35" title="LP-Header-Image-Webina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92178" y="2621700"/>
            <a:ext cx="2468696" cy="2390699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35"/>
          <p:cNvSpPr txBox="1"/>
          <p:nvPr/>
        </p:nvSpPr>
        <p:spPr>
          <a:xfrm>
            <a:off x="605325" y="3854500"/>
            <a:ext cx="4239000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Next Webinar: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30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Implement: From Planning Mode to Execution Mode</a:t>
            </a:r>
            <a:endParaRPr sz="1100"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3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August 7th, 8am-9am PT</a:t>
            </a:r>
            <a:endParaRPr sz="1300" b="1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2" title="jesse.jpe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329275" y="527825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pic>
      <p:pic>
        <p:nvPicPr>
          <p:cNvPr id="340" name="Google Shape;340;p2" title="luis.jpeg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6329275" y="2716533"/>
            <a:ext cx="1913400" cy="1913400"/>
          </a:xfrm>
          <a:prstGeom prst="ellipse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8627"/>
              </a:srgbClr>
            </a:outerShdw>
          </a:effectLst>
        </p:spPr>
      </p:pic>
      <p:sp>
        <p:nvSpPr>
          <p:cNvPr id="341" name="Google Shape;341;p2"/>
          <p:cNvSpPr txBox="1">
            <a:spLocks noGrp="1"/>
          </p:cNvSpPr>
          <p:nvPr>
            <p:ph type="title"/>
          </p:nvPr>
        </p:nvSpPr>
        <p:spPr>
          <a:xfrm>
            <a:off x="2255300" y="3212850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Luis Giraldo</a:t>
            </a:r>
            <a:endParaRPr/>
          </a:p>
        </p:txBody>
      </p:sp>
      <p:sp>
        <p:nvSpPr>
          <p:cNvPr id="342" name="Google Shape;342;p2"/>
          <p:cNvSpPr txBox="1">
            <a:spLocks noGrp="1"/>
          </p:cNvSpPr>
          <p:nvPr>
            <p:ph type="subTitle" idx="1"/>
          </p:nvPr>
        </p:nvSpPr>
        <p:spPr>
          <a:xfrm>
            <a:off x="2574500" y="3520000"/>
            <a:ext cx="3355800" cy="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Chief Evangelist at ScalePad</a:t>
            </a:r>
            <a:endParaRPr/>
          </a:p>
        </p:txBody>
      </p:sp>
      <p:sp>
        <p:nvSpPr>
          <p:cNvPr id="343" name="Google Shape;343;p2"/>
          <p:cNvSpPr txBox="1">
            <a:spLocks noGrp="1"/>
          </p:cNvSpPr>
          <p:nvPr>
            <p:ph type="title" idx="4"/>
          </p:nvPr>
        </p:nvSpPr>
        <p:spPr>
          <a:xfrm>
            <a:off x="2255300" y="882325"/>
            <a:ext cx="3675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Jesse Miller</a:t>
            </a:r>
            <a:endParaRPr/>
          </a:p>
        </p:txBody>
      </p:sp>
      <p:sp>
        <p:nvSpPr>
          <p:cNvPr id="344" name="Google Shape;344;p2"/>
          <p:cNvSpPr txBox="1">
            <a:spLocks noGrp="1"/>
          </p:cNvSpPr>
          <p:nvPr>
            <p:ph type="subTitle" idx="5"/>
          </p:nvPr>
        </p:nvSpPr>
        <p:spPr>
          <a:xfrm>
            <a:off x="3117600" y="1189475"/>
            <a:ext cx="2812500" cy="4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Founder at PowerPSA,</a:t>
            </a:r>
            <a:br>
              <a:rPr lang="en"/>
            </a:br>
            <a:r>
              <a:rPr lang="en"/>
              <a:t>creator of the PowerGRYD™ vCISO System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"/>
          <p:cNvSpPr txBox="1"/>
          <p:nvPr/>
        </p:nvSpPr>
        <p:spPr>
          <a:xfrm>
            <a:off x="4335050" y="1077000"/>
            <a:ext cx="3963900" cy="3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Intro to Compliance Frameworks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Compliance isn’t the product—business outcomes are (risk reduction, resilience, trust)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Frameworks are a tool for client conversations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Use compliance language clients understand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Don’t let clients abdicate responsibility</a:t>
            </a:r>
            <a:endParaRPr sz="1200"/>
          </a:p>
          <a:p>
            <a:pPr marL="457200" marR="0" lvl="0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Light"/>
              <a:buNone/>
            </a:pPr>
            <a:endParaRPr sz="13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Choosing a Foundational Framework</a:t>
            </a:r>
            <a:endParaRPr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Pick based on your target market’s needs and your internal capabilities, like CIS IG1: low friction, broad relevance, easy to scale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Don’t get trapped in complex frameworks</a:t>
            </a:r>
            <a:br>
              <a:rPr lang="en" sz="12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(like NIST or HIPAA) unless they fit your focus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Productize your framework—turn controls into packaged services clients understand and value</a:t>
            </a:r>
            <a:endParaRPr sz="1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0" name="Google Shape;350;p3"/>
          <p:cNvSpPr txBox="1"/>
          <p:nvPr/>
        </p:nvSpPr>
        <p:spPr>
          <a:xfrm>
            <a:off x="387850" y="1077000"/>
            <a:ext cx="3823800" cy="24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Develop Your Hypothesis</a:t>
            </a:r>
            <a:endParaRPr sz="14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with a clear hypothesis: who you’re helping, with what, and why it matters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Set goals that align to client outcomes</a:t>
            </a:r>
            <a:br>
              <a:rPr lang="en" sz="12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and internal readiness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Everyone should understand and articulate the offer consistently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Pilot with “friendly” clients to refine your messaging, delivery, and value</a:t>
            </a:r>
            <a:endParaRPr sz="1200"/>
          </a:p>
          <a:p>
            <a:pPr marL="457200" marR="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Char char="●"/>
            </a:pPr>
            <a:r>
              <a:rPr lang="en" sz="12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Avoid FOMO launches—build for fit, not trend</a:t>
            </a:r>
            <a:endParaRPr sz="12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1" name="Google Shape;351;p3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3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Session 2 Recap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53" name="Google Shape;35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7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78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Session # 2 Resources</a:t>
            </a:r>
            <a:endParaRPr sz="1500" b="1" i="0" u="none" strike="noStrike" cap="none" dirty="0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60" name="Google Shape;360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78" descr="A qr code with a black background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4717" y="942308"/>
            <a:ext cx="2934560" cy="293456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78"/>
          <p:cNvSpPr txBox="1">
            <a:spLocks noGrp="1"/>
          </p:cNvSpPr>
          <p:nvPr>
            <p:ph type="title"/>
          </p:nvPr>
        </p:nvSpPr>
        <p:spPr>
          <a:xfrm>
            <a:off x="2039400" y="3908550"/>
            <a:ext cx="5065200" cy="47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1700">
                <a:latin typeface="Roboto Medium"/>
                <a:ea typeface="Roboto Medium"/>
                <a:cs typeface="Roboto Medium"/>
                <a:sym typeface="Roboto Medium"/>
              </a:rPr>
              <a:t>https://go.scalepad.com/vCISO-Resources</a:t>
            </a:r>
            <a:endParaRPr sz="17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"/>
          <p:cNvSpPr txBox="1"/>
          <p:nvPr/>
        </p:nvSpPr>
        <p:spPr>
          <a:xfrm>
            <a:off x="2670550" y="1515325"/>
            <a:ext cx="484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Capability Mapping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68" name="Google Shape;368;p5"/>
          <p:cNvSpPr txBox="1">
            <a:spLocks noGrp="1"/>
          </p:cNvSpPr>
          <p:nvPr>
            <p:ph type="title"/>
          </p:nvPr>
        </p:nvSpPr>
        <p:spPr>
          <a:xfrm>
            <a:off x="2191275" y="627600"/>
            <a:ext cx="39015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Today’s Agenda</a:t>
            </a:r>
            <a:endParaRPr/>
          </a:p>
        </p:txBody>
      </p:sp>
      <p:cxnSp>
        <p:nvCxnSpPr>
          <p:cNvPr id="369" name="Google Shape;369;p5"/>
          <p:cNvCxnSpPr/>
          <p:nvPr/>
        </p:nvCxnSpPr>
        <p:spPr>
          <a:xfrm>
            <a:off x="2191263" y="0"/>
            <a:ext cx="0" cy="51522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0" name="Google Shape;370;p5"/>
          <p:cNvSpPr/>
          <p:nvPr/>
        </p:nvSpPr>
        <p:spPr>
          <a:xfrm>
            <a:off x="1924263" y="145607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1" name="Google Shape;371;p5"/>
          <p:cNvSpPr txBox="1"/>
          <p:nvPr/>
        </p:nvSpPr>
        <p:spPr>
          <a:xfrm>
            <a:off x="1968126" y="144601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1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5"/>
          <p:cNvSpPr/>
          <p:nvPr/>
        </p:nvSpPr>
        <p:spPr>
          <a:xfrm>
            <a:off x="1924263" y="2200850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3" name="Google Shape;373;p5"/>
          <p:cNvSpPr txBox="1"/>
          <p:nvPr/>
        </p:nvSpPr>
        <p:spPr>
          <a:xfrm>
            <a:off x="1968126" y="2190789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2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5"/>
          <p:cNvSpPr txBox="1"/>
          <p:nvPr/>
        </p:nvSpPr>
        <p:spPr>
          <a:xfrm>
            <a:off x="2670551" y="2260100"/>
            <a:ext cx="47955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Rules of Engagement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375" name="Google Shape;375;p5"/>
          <p:cNvSpPr/>
          <p:nvPr/>
        </p:nvSpPr>
        <p:spPr>
          <a:xfrm>
            <a:off x="1924263" y="2945625"/>
            <a:ext cx="534000" cy="534000"/>
          </a:xfrm>
          <a:prstGeom prst="ellipse">
            <a:avLst/>
          </a:prstGeom>
          <a:solidFill>
            <a:schemeClr val="dk1"/>
          </a:solidFill>
          <a:ln w="190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6" name="Google Shape;376;p5"/>
          <p:cNvSpPr txBox="1"/>
          <p:nvPr/>
        </p:nvSpPr>
        <p:spPr>
          <a:xfrm>
            <a:off x="1968126" y="2935564"/>
            <a:ext cx="4464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3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5"/>
          <p:cNvSpPr txBox="1"/>
          <p:nvPr/>
        </p:nvSpPr>
        <p:spPr>
          <a:xfrm>
            <a:off x="2670550" y="3004875"/>
            <a:ext cx="48468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Risk Assessment Process Review</a:t>
            </a:r>
            <a:endParaRPr sz="1500" b="1" i="0" u="none" strike="noStrike" cap="none">
              <a:solidFill>
                <a:schemeClr val="lt1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78" name="Google Shape;37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2400"/>
            <a:ext cx="1581156" cy="4999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320875" y="1065013"/>
            <a:ext cx="1127237" cy="169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51197">
            <a:off x="7090287" y="645389"/>
            <a:ext cx="497289" cy="27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5"/>
          <p:cNvPicPr preferRelativeResize="0"/>
          <p:nvPr/>
        </p:nvPicPr>
        <p:blipFill rotWithShape="1">
          <a:blip r:embed="rId6">
            <a:alphaModFix/>
          </a:blip>
          <a:srcRect l="-1331" r="42946" b="45849"/>
          <a:stretch/>
        </p:blipFill>
        <p:spPr>
          <a:xfrm rot="9341865">
            <a:off x="7546300" y="132862"/>
            <a:ext cx="1541174" cy="606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6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 - Development Roadmap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388" name="Google Shape;38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6"/>
          <p:cNvSpPr/>
          <p:nvPr/>
        </p:nvSpPr>
        <p:spPr>
          <a:xfrm>
            <a:off x="888777" y="931349"/>
            <a:ext cx="688200" cy="688200"/>
          </a:xfrm>
          <a:prstGeom prst="ellipse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6"/>
          <p:cNvSpPr txBox="1"/>
          <p:nvPr/>
        </p:nvSpPr>
        <p:spPr>
          <a:xfrm>
            <a:off x="566147" y="1688335"/>
            <a:ext cx="1350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INITIATE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Consensus to build vCISO program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6"/>
          <p:cNvSpPr txBox="1"/>
          <p:nvPr/>
        </p:nvSpPr>
        <p:spPr>
          <a:xfrm>
            <a:off x="3522177" y="1664010"/>
            <a:ext cx="1485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EVALUATE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People/Process/Tech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Strategy and Approach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6"/>
          <p:cNvSpPr txBox="1"/>
          <p:nvPr/>
        </p:nvSpPr>
        <p:spPr>
          <a:xfrm>
            <a:off x="6614106" y="1664010"/>
            <a:ext cx="168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PLAN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Go-to-Market, Offer Matrix, Resources, Logistics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3" name="Google Shape;393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8638" y="841824"/>
            <a:ext cx="772297" cy="82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53563" y="799676"/>
            <a:ext cx="969476" cy="1041825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6"/>
          <p:cNvSpPr txBox="1"/>
          <p:nvPr/>
        </p:nvSpPr>
        <p:spPr>
          <a:xfrm>
            <a:off x="1977758" y="2829600"/>
            <a:ext cx="17505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IMPLEMENT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Deploy processes, playbooks, and procedures.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6"/>
          <p:cNvSpPr txBox="1"/>
          <p:nvPr/>
        </p:nvSpPr>
        <p:spPr>
          <a:xfrm>
            <a:off x="5205572" y="2829600"/>
            <a:ext cx="183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DEVELOP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Design sales, operations, and service delivery methods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7" name="Google Shape;39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08939" y="2037309"/>
            <a:ext cx="688327" cy="757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763378" y="2072434"/>
            <a:ext cx="704583" cy="757161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"/>
          <p:cNvSpPr txBox="1"/>
          <p:nvPr/>
        </p:nvSpPr>
        <p:spPr>
          <a:xfrm>
            <a:off x="802331" y="4114133"/>
            <a:ext cx="1485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ITERATE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Identify primary clients, deliver, iterate, adjust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6"/>
          <p:cNvSpPr txBox="1"/>
          <p:nvPr/>
        </p:nvSpPr>
        <p:spPr>
          <a:xfrm>
            <a:off x="3833820" y="4114133"/>
            <a:ext cx="1688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LAUNCH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Apply lessons learned, perform full market attack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6"/>
          <p:cNvSpPr txBox="1"/>
          <p:nvPr/>
        </p:nvSpPr>
        <p:spPr>
          <a:xfrm>
            <a:off x="6907563" y="4114133"/>
            <a:ext cx="1759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OPERATE</a:t>
            </a:r>
            <a:endParaRPr sz="1400" b="1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Perform continuous delivery and improvement cycles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2" name="Google Shape;402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339830" y="3408359"/>
            <a:ext cx="639288" cy="686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434888" y="3384374"/>
            <a:ext cx="704575" cy="757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46927" y="3408359"/>
            <a:ext cx="821239" cy="72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6"/>
          <p:cNvSpPr txBox="1"/>
          <p:nvPr/>
        </p:nvSpPr>
        <p:spPr>
          <a:xfrm>
            <a:off x="913223" y="1152300"/>
            <a:ext cx="6393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START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6" name="Google Shape;406;p6"/>
          <p:cNvCxnSpPr/>
          <p:nvPr/>
        </p:nvCxnSpPr>
        <p:spPr>
          <a:xfrm>
            <a:off x="1576986" y="1275450"/>
            <a:ext cx="21810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07" name="Google Shape;407;p6"/>
          <p:cNvCxnSpPr/>
          <p:nvPr/>
        </p:nvCxnSpPr>
        <p:spPr>
          <a:xfrm>
            <a:off x="4749886" y="1275450"/>
            <a:ext cx="22944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08" name="Google Shape;408;p6"/>
          <p:cNvCxnSpPr/>
          <p:nvPr/>
        </p:nvCxnSpPr>
        <p:spPr>
          <a:xfrm>
            <a:off x="3268936" y="2523850"/>
            <a:ext cx="24228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stealth" w="med" len="med"/>
            <a:tailEnd type="none" w="med" len="med"/>
          </a:ln>
        </p:spPr>
      </p:cxnSp>
      <p:cxnSp>
        <p:nvCxnSpPr>
          <p:cNvPr id="409" name="Google Shape;409;p6"/>
          <p:cNvCxnSpPr/>
          <p:nvPr/>
        </p:nvCxnSpPr>
        <p:spPr>
          <a:xfrm>
            <a:off x="1862536" y="3771500"/>
            <a:ext cx="24228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10" name="Google Shape;410;p6"/>
          <p:cNvCxnSpPr/>
          <p:nvPr/>
        </p:nvCxnSpPr>
        <p:spPr>
          <a:xfrm>
            <a:off x="5033636" y="3771500"/>
            <a:ext cx="23205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11" name="Google Shape;411;p6"/>
          <p:cNvCxnSpPr>
            <a:stCxn id="393" idx="3"/>
          </p:cNvCxnSpPr>
          <p:nvPr/>
        </p:nvCxnSpPr>
        <p:spPr>
          <a:xfrm flipH="1">
            <a:off x="6463135" y="1256788"/>
            <a:ext cx="1387800" cy="1304400"/>
          </a:xfrm>
          <a:prstGeom prst="bentConnector3">
            <a:avLst>
              <a:gd name="adj1" fmla="val -41785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412" name="Google Shape;412;p6"/>
          <p:cNvCxnSpPr>
            <a:endCxn id="404" idx="1"/>
          </p:cNvCxnSpPr>
          <p:nvPr/>
        </p:nvCxnSpPr>
        <p:spPr>
          <a:xfrm rot="5400000">
            <a:off x="1136877" y="2501135"/>
            <a:ext cx="1277700" cy="1257600"/>
          </a:xfrm>
          <a:prstGeom prst="bentConnector4">
            <a:avLst>
              <a:gd name="adj1" fmla="val -210"/>
              <a:gd name="adj2" fmla="val 124730"/>
            </a:avLst>
          </a:prstGeom>
          <a:noFill/>
          <a:ln w="28575" cap="flat" cmpd="sng">
            <a:solidFill>
              <a:schemeClr val="accent6"/>
            </a:solidFill>
            <a:prstDash val="solid"/>
            <a:round/>
            <a:headEnd type="none" w="med" len="med"/>
            <a:tailEnd type="stealth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"/>
          <p:cNvSpPr txBox="1">
            <a:spLocks noGrp="1"/>
          </p:cNvSpPr>
          <p:nvPr>
            <p:ph type="title"/>
          </p:nvPr>
        </p:nvSpPr>
        <p:spPr>
          <a:xfrm>
            <a:off x="1469250" y="2013475"/>
            <a:ext cx="6205500" cy="6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/>
              <a:t>Today: </a:t>
            </a:r>
            <a:r>
              <a:rPr lang="en" b="1">
                <a:latin typeface="Roboto Black"/>
                <a:ea typeface="Roboto Black"/>
                <a:cs typeface="Roboto Black"/>
                <a:sym typeface="Roboto Black"/>
              </a:rPr>
              <a:t>DEVELOP</a:t>
            </a:r>
            <a:endParaRPr b="1">
              <a:latin typeface="Roboto Black"/>
              <a:ea typeface="Roboto Black"/>
              <a:cs typeface="Roboto Black"/>
              <a:sym typeface="Roboto Black"/>
            </a:endParaRPr>
          </a:p>
        </p:txBody>
      </p:sp>
      <p:sp>
        <p:nvSpPr>
          <p:cNvPr id="448" name="Google Shape;448;p7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7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0" name="Google Shape;45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7"/>
          <p:cNvSpPr txBox="1"/>
          <p:nvPr/>
        </p:nvSpPr>
        <p:spPr>
          <a:xfrm>
            <a:off x="1987650" y="2729825"/>
            <a:ext cx="516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2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Building Repeatable Processes and Offerings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/>
          <p:cNvSpPr txBox="1">
            <a:spLocks noGrp="1"/>
          </p:cNvSpPr>
          <p:nvPr>
            <p:ph type="title"/>
          </p:nvPr>
        </p:nvSpPr>
        <p:spPr>
          <a:xfrm>
            <a:off x="1569650" y="1119200"/>
            <a:ext cx="5270700" cy="27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3200" b="1">
                <a:solidFill>
                  <a:schemeClr val="accent6"/>
                </a:solidFill>
                <a:latin typeface="Roboto Black"/>
                <a:ea typeface="Roboto Black"/>
                <a:cs typeface="Roboto Black"/>
                <a:sym typeface="Roboto Black"/>
              </a:rPr>
              <a:t>Poll</a:t>
            </a:r>
            <a:endParaRPr sz="3200" b="1">
              <a:solidFill>
                <a:schemeClr val="accent6"/>
              </a:solidFill>
              <a:latin typeface="Roboto Black"/>
              <a:ea typeface="Roboto Black"/>
              <a:cs typeface="Roboto Black"/>
              <a:sym typeface="Roboto Black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  <a:t>Who owns the security strategy</a:t>
            </a:r>
            <a:b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</a:br>
            <a:r>
              <a:rPr lang="en" sz="2800">
                <a:latin typeface="Roboto Medium"/>
                <a:ea typeface="Roboto Medium"/>
                <a:cs typeface="Roboto Medium"/>
                <a:sym typeface="Roboto Medium"/>
              </a:rPr>
              <a:t>for your clients?</a:t>
            </a:r>
            <a:endParaRPr sz="2800"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57" name="Google Shape;457;p8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8"/>
          <p:cNvSpPr txBox="1"/>
          <p:nvPr/>
        </p:nvSpPr>
        <p:spPr>
          <a:xfrm>
            <a:off x="1067150" y="250925"/>
            <a:ext cx="6275701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Building Your vCISO Practice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59" name="Google Shape;45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7">
            <a:off x="454039" y="282536"/>
            <a:ext cx="267646" cy="366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79"/>
          <p:cNvSpPr txBox="1"/>
          <p:nvPr/>
        </p:nvSpPr>
        <p:spPr>
          <a:xfrm>
            <a:off x="1067150" y="1153200"/>
            <a:ext cx="6275700" cy="8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Understand Who Can Do What</a:t>
            </a:r>
            <a:br>
              <a:rPr lang="en" sz="2000" b="1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</a:br>
            <a:r>
              <a:rPr lang="en" sz="2000" b="1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rPr>
              <a:t>(Internal Assessment)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65" name="Google Shape;465;p79"/>
          <p:cNvSpPr/>
          <p:nvPr/>
        </p:nvSpPr>
        <p:spPr>
          <a:xfrm>
            <a:off x="320863" y="191675"/>
            <a:ext cx="534000" cy="534000"/>
          </a:xfrm>
          <a:prstGeom prst="ellipse">
            <a:avLst/>
          </a:prstGeom>
          <a:solidFill>
            <a:srgbClr val="0A1C2B"/>
          </a:solidFill>
          <a:ln w="508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75"/>
              <a:buFont typeface="Arial"/>
              <a:buNone/>
            </a:pPr>
            <a:endParaRPr sz="1875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79"/>
          <p:cNvSpPr txBox="1"/>
          <p:nvPr/>
        </p:nvSpPr>
        <p:spPr>
          <a:xfrm>
            <a:off x="1067150" y="250925"/>
            <a:ext cx="6275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rgbClr val="FFFFFF"/>
                </a:solidFill>
                <a:latin typeface="Roboto Black"/>
                <a:ea typeface="Roboto Black"/>
                <a:cs typeface="Roboto Black"/>
                <a:sym typeface="Roboto Black"/>
              </a:rPr>
              <a:t>Capability Mapping</a:t>
            </a:r>
            <a:endParaRPr sz="1500" b="1" i="0" u="none" strike="noStrike" cap="none">
              <a:solidFill>
                <a:srgbClr val="FFFFFF"/>
              </a:solidFill>
              <a:latin typeface="Roboto Black"/>
              <a:ea typeface="Roboto Black"/>
              <a:cs typeface="Roboto Black"/>
              <a:sym typeface="Roboto Black"/>
            </a:endParaRPr>
          </a:p>
        </p:txBody>
      </p:sp>
      <p:pic>
        <p:nvPicPr>
          <p:cNvPr id="467" name="Google Shape;467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00752">
            <a:off x="454039" y="282536"/>
            <a:ext cx="267645" cy="36637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79"/>
          <p:cNvSpPr txBox="1"/>
          <p:nvPr/>
        </p:nvSpPr>
        <p:spPr>
          <a:xfrm>
            <a:off x="1020300" y="2091450"/>
            <a:ext cx="6275700" cy="15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Run the Capability Map Worksheet internally with your team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Assess team capabilities, identify skills gaps (and make a plan)</a:t>
            </a:r>
            <a:endParaRPr/>
          </a:p>
          <a:p>
            <a: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Char char="●"/>
            </a:pPr>
            <a:r>
              <a:rPr lang="en" sz="16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Delegate accountability for the necessary roles</a:t>
            </a:r>
            <a:endParaRPr/>
          </a:p>
          <a:p>
            <a: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oboto Light"/>
              <a:buNone/>
            </a:pPr>
            <a:endParaRPr sz="1600" b="0" i="0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1270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0" i="1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rPr>
              <a:t>Review of the Capability Map Worksheet</a:t>
            </a:r>
            <a:endParaRPr sz="1600" b="0" i="1" u="none" strike="noStrike" cap="non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calePad Theme">
  <a:themeElements>
    <a:clrScheme name="Simple Light">
      <a:dk1>
        <a:srgbClr val="0A1C2B"/>
      </a:dk1>
      <a:lt1>
        <a:srgbClr val="FFFFFF"/>
      </a:lt1>
      <a:dk2>
        <a:srgbClr val="0A1C2B"/>
      </a:dk2>
      <a:lt2>
        <a:srgbClr val="F5F5F5"/>
      </a:lt2>
      <a:accent1>
        <a:srgbClr val="489D7E"/>
      </a:accent1>
      <a:accent2>
        <a:srgbClr val="226093"/>
      </a:accent2>
      <a:accent3>
        <a:srgbClr val="007674"/>
      </a:accent3>
      <a:accent4>
        <a:srgbClr val="D0314C"/>
      </a:accent4>
      <a:accent5>
        <a:srgbClr val="683568"/>
      </a:accent5>
      <a:accent6>
        <a:srgbClr val="EBA900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824</Words>
  <Application>Microsoft Macintosh PowerPoint</Application>
  <PresentationFormat>On-screen Show (16:9)</PresentationFormat>
  <Paragraphs>124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Roboto Black</vt:lpstr>
      <vt:lpstr>Arial</vt:lpstr>
      <vt:lpstr>Roboto Medium</vt:lpstr>
      <vt:lpstr>Roboto</vt:lpstr>
      <vt:lpstr>Roboto Light</vt:lpstr>
      <vt:lpstr>Roboto Thin</vt:lpstr>
      <vt:lpstr>ScalePad Theme</vt:lpstr>
      <vt:lpstr>Building Your vCISO Practice: A Growth Path for MSPs</vt:lpstr>
      <vt:lpstr>Luis Giraldo</vt:lpstr>
      <vt:lpstr>PowerPoint Presentation</vt:lpstr>
      <vt:lpstr>https://go.scalepad.com/vCISO-Resources</vt:lpstr>
      <vt:lpstr>Today’s Agenda</vt:lpstr>
      <vt:lpstr>PowerPoint Presentation</vt:lpstr>
      <vt:lpstr>Today: DEVELOP</vt:lpstr>
      <vt:lpstr>Poll Who owns the security strategy for your clients?</vt:lpstr>
      <vt:lpstr>PowerPoint Presentation</vt:lpstr>
      <vt:lpstr>Poll Which statement best reflects your team’s current vCISO mindset?</vt:lpstr>
      <vt:lpstr>PowerPoint Presentation</vt:lpstr>
      <vt:lpstr>Poll What best describes your current approach to client risk assessments?</vt:lpstr>
      <vt:lpstr>PowerPoint Presentation</vt:lpstr>
      <vt:lpstr>Learn More About</vt:lpstr>
      <vt:lpstr>Learn more about the PowerGRYD™ vCISO System</vt:lpstr>
      <vt:lpstr>Building Your vCISO Practice: A Growth Path for MSPs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Luis Giraldo</cp:lastModifiedBy>
  <cp:revision>2</cp:revision>
  <dcterms:modified xsi:type="dcterms:W3CDTF">2025-06-12T14:58:01Z</dcterms:modified>
</cp:coreProperties>
</file>