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Roboto Black" panose="02000000000000000000" pitchFamily="2" charset="0"/>
      <p:bold r:id="rId26"/>
      <p:italic r:id="rId27"/>
      <p:boldItalic r:id="rId28"/>
    </p:embeddedFont>
    <p:embeddedFont>
      <p:font typeface="Roboto ExtraBold" panose="02000000000000000000" pitchFamily="2" charset="0"/>
      <p:bold r:id="rId29"/>
      <p:italic r:id="rId30"/>
      <p:boldItalic r:id="rId31"/>
    </p:embeddedFont>
    <p:embeddedFont>
      <p:font typeface="Roboto Light" panose="02000000000000000000" pitchFamily="2" charset="0"/>
      <p:regular r:id="rId32"/>
      <p:bold r:id="rId33"/>
      <p:italic r:id="rId34"/>
      <p:boldItalic r:id="rId35"/>
    </p:embeddedFont>
    <p:embeddedFont>
      <p:font typeface="Roboto Medium" panose="02000000000000000000" pitchFamily="2" charset="0"/>
      <p:regular r:id="rId36"/>
      <p:bold r:id="rId37"/>
      <p:italic r:id="rId38"/>
      <p:boldItalic r:id="rId39"/>
    </p:embeddedFont>
    <p:embeddedFont>
      <p:font typeface="Roboto Thin" panose="020000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02">
          <p15:clr>
            <a:srgbClr val="9AA0A6"/>
          </p15:clr>
        </p15:guide>
        <p15:guide id="4" pos="1209">
          <p15:clr>
            <a:srgbClr val="9AA0A6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nQOxPtBn7yxLH6vQ0G9EqKQKc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2"/>
    <p:restoredTop sz="84468"/>
  </p:normalViewPr>
  <p:slideViewPr>
    <p:cSldViewPr snapToGrid="0">
      <p:cViewPr varScale="1">
        <p:scale>
          <a:sx n="150" d="100"/>
          <a:sy n="150" d="100"/>
        </p:scale>
        <p:origin x="168" y="296"/>
      </p:cViewPr>
      <p:guideLst>
        <p:guide orient="horz" pos="1620"/>
        <p:guide pos="2880"/>
        <p:guide pos="202"/>
        <p:guide pos="12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1">
                <a:latin typeface="Roboto Medium"/>
                <a:ea typeface="Roboto Medium"/>
                <a:cs typeface="Roboto Medium"/>
                <a:sym typeface="Roboto Medium"/>
              </a:rPr>
              <a:t>Poll</a:t>
            </a:r>
            <a:r>
              <a:rPr lang="en" sz="1100">
                <a:latin typeface="Roboto Medium"/>
                <a:ea typeface="Roboto Medium"/>
                <a:cs typeface="Roboto Medium"/>
                <a:sym typeface="Roboto Medium"/>
              </a:rPr>
              <a:t>: How long does it take you to talk to all your clients about a new service or offering?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Answer options:</a:t>
            </a:r>
            <a:endParaRPr b="1"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I don’t know, we’ve never done that!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We only talk to clients we think are a good fit.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It takes years.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It takes a few quarters, but we have a good process for it.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Poll Question</a:t>
            </a:r>
            <a:r>
              <a:rPr lang="en"/>
              <a:t>: How structured is your approach to setting up feedback loops for new offerings?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Poll options: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No formal feedback collection, only react if issues arise.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Ad hoc feedback from a few clients or team members.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Structured internal and external feedback at key milestones.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Continuous feedback system with multiple checkpoints.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0" name="Google Shape;5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Drop link in chat during webinar: https://</a:t>
            </a:r>
            <a:r>
              <a:rPr lang="en" dirty="0" err="1">
                <a:solidFill>
                  <a:schemeClr val="dk1"/>
                </a:solidFill>
              </a:rPr>
              <a:t>www.scalepad.com</a:t>
            </a:r>
            <a:r>
              <a:rPr lang="en" dirty="0">
                <a:solidFill>
                  <a:schemeClr val="dk1"/>
                </a:solidFill>
              </a:rPr>
              <a:t>/events/a-growth-path-for-</a:t>
            </a:r>
            <a:r>
              <a:rPr lang="en" dirty="0" err="1">
                <a:solidFill>
                  <a:schemeClr val="dk1"/>
                </a:solidFill>
              </a:rPr>
              <a:t>msps</a:t>
            </a:r>
            <a:r>
              <a:rPr lang="en" dirty="0">
                <a:solidFill>
                  <a:schemeClr val="dk1"/>
                </a:solidFill>
              </a:rPr>
              <a:t>/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100" b="1">
                <a:latin typeface="Roboto Medium"/>
                <a:ea typeface="Roboto Medium"/>
                <a:cs typeface="Roboto Medium"/>
                <a:sym typeface="Roboto Medium"/>
              </a:rPr>
              <a:t>Poll</a:t>
            </a:r>
            <a:r>
              <a:rPr lang="en" sz="1100">
                <a:latin typeface="Roboto Medium"/>
                <a:ea typeface="Roboto Medium"/>
                <a:cs typeface="Roboto Medium"/>
                <a:sym typeface="Roboto Medium"/>
              </a:rPr>
              <a:t>: When launching new offerings, what’s your process like?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b="1"/>
              <a:t>Answer options: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No documented process — we figure it out as we go.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Basic steps outlined, relies on tribal knowledge or champion.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Documented process with sales training and collateral.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"/>
              <a:t>Fully standardized process with clear stages, feedback loops, and measurement.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Talk through each of these, what documentation is required, how processes should be documented.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gif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itle Page – Lightbulb">
  <p:cSld name="TITLE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7"/>
          <p:cNvPicPr preferRelativeResize="0"/>
          <p:nvPr/>
        </p:nvPicPr>
        <p:blipFill rotWithShape="1">
          <a:blip r:embed="rId2">
            <a:alphaModFix/>
          </a:blip>
          <a:srcRect t="12451" b="1245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0950" y="807050"/>
            <a:ext cx="3600674" cy="4072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7"/>
          <p:cNvSpPr txBox="1">
            <a:spLocks noGrp="1"/>
          </p:cNvSpPr>
          <p:nvPr>
            <p:ph type="title"/>
          </p:nvPr>
        </p:nvSpPr>
        <p:spPr>
          <a:xfrm>
            <a:off x="573250" y="1913463"/>
            <a:ext cx="4847700" cy="1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Roboto Thin"/>
              <a:buNone/>
              <a:defRPr sz="4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subTitle" idx="1"/>
          </p:nvPr>
        </p:nvSpPr>
        <p:spPr>
          <a:xfrm>
            <a:off x="573250" y="3243438"/>
            <a:ext cx="7039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Google Shape;18;p37"/>
          <p:cNvPicPr preferRelativeResize="0"/>
          <p:nvPr/>
        </p:nvPicPr>
        <p:blipFill rotWithShape="1">
          <a:blip r:embed="rId5">
            <a:alphaModFix/>
          </a:blip>
          <a:srcRect l="6026" t="31099" r="5343" b="31094"/>
          <a:stretch/>
        </p:blipFill>
        <p:spPr>
          <a:xfrm>
            <a:off x="710375" y="649875"/>
            <a:ext cx="1312350" cy="2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ScalePad">
  <p:cSld name="CUSTOM_9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7"/>
          <p:cNvPicPr preferRelativeResize="0"/>
          <p:nvPr/>
        </p:nvPicPr>
        <p:blipFill rotWithShape="1">
          <a:blip r:embed="rId2">
            <a:alphaModFix/>
          </a:blip>
          <a:srcRect t="12451" b="1245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7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Lifecycle Manager">
  <p:cSld name="CUSTOM_9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8"/>
          <p:cNvPicPr preferRelativeResize="0"/>
          <p:nvPr/>
        </p:nvPicPr>
        <p:blipFill rotWithShape="1">
          <a:blip r:embed="rId2">
            <a:alphaModFix/>
          </a:blip>
          <a:srcRect l="5554" r="555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8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Backup Radar">
  <p:cSld name="CUSTOM_9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49"/>
          <p:cNvPicPr preferRelativeResize="0"/>
          <p:nvPr/>
        </p:nvPicPr>
        <p:blipFill rotWithShape="1">
          <a:blip r:embed="rId2">
            <a:alphaModFix/>
          </a:blip>
          <a:srcRect l="5554" r="555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9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Lifecycle Insights">
  <p:cSld name="CUSTOM_9_1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50"/>
          <p:cNvPicPr preferRelativeResize="0"/>
          <p:nvPr/>
        </p:nvPicPr>
        <p:blipFill rotWithShape="1">
          <a:blip r:embed="rId2">
            <a:alphaModFix/>
          </a:blip>
          <a:srcRect l="5720" r="5720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0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Cognition360">
  <p:cSld name="CUSTOM_9_1_1_1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1"/>
          <p:cNvPicPr preferRelativeResize="0"/>
          <p:nvPr/>
        </p:nvPicPr>
        <p:blipFill rotWithShape="1">
          <a:blip r:embed="rId2">
            <a:alphaModFix/>
          </a:blip>
          <a:srcRect l="5476" r="546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1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Roboto Thin"/>
              <a:buNone/>
              <a:defRPr sz="3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Quoter">
  <p:cSld name="CUSTOM_9_1_1_1_1_2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2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Services">
  <p:cSld name="CUSTOM_9_1_1_1_1_2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3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Services">
  <p:cSld name="CUSTOM_7_2_2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" y="0"/>
            <a:ext cx="297211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54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110" name="Google Shape;110;p54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4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" name="Google Shape;112;p54"/>
          <p:cNvPicPr preferRelativeResize="0"/>
          <p:nvPr/>
        </p:nvPicPr>
        <p:blipFill rotWithShape="1">
          <a:blip r:embed="rId3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4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14" name="Google Shape;114;p54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Lifecycle Manager">
  <p:cSld name="CUSTOM_7_2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55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" name="Google Shape;118;p55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119" name="Google Shape;119;p55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55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" name="Google Shape;121;p55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5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23" name="Google Shape;123;p55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Backup Radar">
  <p:cSld name="CUSTOM_7_2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6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56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128" name="Google Shape;128;p56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6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" name="Google Shape;130;p56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6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32" name="Google Shape;132;p56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Presenter - Two Speakers">
  <p:cSld name="CUSTOM_7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8"/>
          <p:cNvPicPr preferRelativeResize="0"/>
          <p:nvPr/>
        </p:nvPicPr>
        <p:blipFill rotWithShape="1">
          <a:blip r:embed="rId2">
            <a:alphaModFix/>
          </a:blip>
          <a:srcRect t="29156" b="39809"/>
          <a:stretch/>
        </p:blipFill>
        <p:spPr>
          <a:xfrm>
            <a:off x="0" y="3017976"/>
            <a:ext cx="9144003" cy="21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33539"/>
            <a:ext cx="9144003" cy="1209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22;p38"/>
          <p:cNvGrpSpPr/>
          <p:nvPr/>
        </p:nvGrpSpPr>
        <p:grpSpPr>
          <a:xfrm>
            <a:off x="-4075" y="0"/>
            <a:ext cx="9143764" cy="4483725"/>
            <a:chOff x="-4075" y="381575"/>
            <a:chExt cx="9157500" cy="4483725"/>
          </a:xfrm>
        </p:grpSpPr>
        <p:sp>
          <p:nvSpPr>
            <p:cNvPr id="23" name="Google Shape;23;p38"/>
            <p:cNvSpPr/>
            <p:nvPr/>
          </p:nvSpPr>
          <p:spPr>
            <a:xfrm flipH="1">
              <a:off x="-49" y="2466350"/>
              <a:ext cx="9153324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8"/>
            <p:cNvSpPr/>
            <p:nvPr/>
          </p:nvSpPr>
          <p:spPr>
            <a:xfrm>
              <a:off x="-4075" y="381575"/>
              <a:ext cx="9157500" cy="221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38"/>
          <p:cNvSpPr>
            <a:spLocks noGrp="1"/>
          </p:cNvSpPr>
          <p:nvPr>
            <p:ph type="pic" idx="2"/>
          </p:nvPr>
        </p:nvSpPr>
        <p:spPr>
          <a:xfrm>
            <a:off x="6329275" y="527825"/>
            <a:ext cx="1913400" cy="1913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sp>
      <p:pic>
        <p:nvPicPr>
          <p:cNvPr id="26" name="Google Shape;26;p38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8"/>
          <p:cNvSpPr>
            <a:spLocks noGrp="1"/>
          </p:cNvSpPr>
          <p:nvPr>
            <p:ph type="pic" idx="3"/>
          </p:nvPr>
        </p:nvSpPr>
        <p:spPr>
          <a:xfrm>
            <a:off x="6329275" y="2716533"/>
            <a:ext cx="1913400" cy="1913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sp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2255300" y="3212850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Roboto"/>
              <a:buNone/>
              <a:defRPr sz="1500" b="1" i="0" u="none" strike="noStrike" cap="none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subTitle" idx="1"/>
          </p:nvPr>
        </p:nvSpPr>
        <p:spPr>
          <a:xfrm>
            <a:off x="2574500" y="3520000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None/>
              <a:defRPr sz="11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title" idx="4"/>
          </p:nvPr>
        </p:nvSpPr>
        <p:spPr>
          <a:xfrm>
            <a:off x="2255300" y="882325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Roboto"/>
              <a:buNone/>
              <a:defRPr sz="1500" b="1" i="0" u="none" strike="noStrike" cap="none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ubTitle" idx="5"/>
          </p:nvPr>
        </p:nvSpPr>
        <p:spPr>
          <a:xfrm>
            <a:off x="2574500" y="1189475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 Light"/>
              <a:buNone/>
              <a:defRPr sz="11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Lifecycle Insights">
  <p:cSld name="CUSTOM_7_2_1_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57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57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137" name="Google Shape;137;p57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57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Google Shape;139;p57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7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Cognition360">
  <p:cSld name="CUSTOM_7_2_1_1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58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58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146" name="Google Shape;146;p58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8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8" name="Google Shape;148;p58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8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0" name="Google Shape;150;p58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Quoter">
  <p:cSld name="CUSTOM_7_2_1_1_1_1_1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" y="-12"/>
            <a:ext cx="297211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9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154" name="Google Shape;154;p59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9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59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7" name="Google Shape;157;p59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8" name="Google Shape;158;p59"/>
          <p:cNvPicPr preferRelativeResize="0"/>
          <p:nvPr/>
        </p:nvPicPr>
        <p:blipFill rotWithShape="1">
          <a:blip r:embed="rId3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Services">
  <p:cSld name="CUSTOM_1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60"/>
          <p:cNvPicPr preferRelativeResize="0"/>
          <p:nvPr/>
        </p:nvPicPr>
        <p:blipFill rotWithShape="1">
          <a:blip r:embed="rId2">
            <a:alphaModFix/>
          </a:blip>
          <a:srcRect l="32692" r="32692"/>
          <a:stretch/>
        </p:blipFill>
        <p:spPr>
          <a:xfrm flipH="1">
            <a:off x="558330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0"/>
          <p:cNvPicPr preferRelativeResize="0"/>
          <p:nvPr/>
        </p:nvPicPr>
        <p:blipFill rotWithShape="1">
          <a:blip r:embed="rId3">
            <a:alphaModFix/>
          </a:blip>
          <a:srcRect l="18" r="9"/>
          <a:stretch/>
        </p:blipFill>
        <p:spPr>
          <a:xfrm>
            <a:off x="6172913" y="0"/>
            <a:ext cx="297107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0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63" name="Google Shape;163;p60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0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60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66" name="Google Shape;166;p60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60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8" name="Google Shape;168;p60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Lifecycle Manager 1">
  <p:cSld name="CUSTOM_12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1"/>
          <p:cNvPicPr preferRelativeResize="0"/>
          <p:nvPr/>
        </p:nvPicPr>
        <p:blipFill rotWithShape="1">
          <a:blip r:embed="rId2">
            <a:alphaModFix/>
          </a:blip>
          <a:srcRect l="32692" r="32692"/>
          <a:stretch/>
        </p:blipFill>
        <p:spPr>
          <a:xfrm flipH="1">
            <a:off x="558330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913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61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73" name="Google Shape;173;p61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1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" name="Google Shape;175;p61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76" name="Google Shape;176;p61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61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8" name="Google Shape;178;p61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Backup Radar">
  <p:cSld name="CUSTOM_12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2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5583301" y="0"/>
            <a:ext cx="3560699" cy="513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913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62"/>
          <p:cNvGrpSpPr/>
          <p:nvPr/>
        </p:nvGrpSpPr>
        <p:grpSpPr>
          <a:xfrm rot="-5400000">
            <a:off x="837714" y="-837990"/>
            <a:ext cx="5143776" cy="6819204"/>
            <a:chOff x="-4090" y="0"/>
            <a:chExt cx="9157515" cy="4865300"/>
          </a:xfrm>
        </p:grpSpPr>
        <p:sp>
          <p:nvSpPr>
            <p:cNvPr id="183" name="Google Shape;183;p62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2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62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6" name="Google Shape;186;p62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62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88" name="Google Shape;188;p62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Lifecycle Insights">
  <p:cSld name="CUSTOM_12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63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5583301" y="0"/>
            <a:ext cx="3560699" cy="513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913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63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193" name="Google Shape;193;p63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3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63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6" name="Google Shape;196;p63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63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98" name="Google Shape;198;p63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Cognition360">
  <p:cSld name="CUSTOM_12_1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64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558330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913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64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203" name="Google Shape;203;p64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4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64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6" name="Google Shape;206;p64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64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08" name="Google Shape;208;p64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ControlMap">
  <p:cSld name="CUSTOM_12_1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65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5583301" y="0"/>
            <a:ext cx="35606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913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65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213" name="Google Shape;213;p65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5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65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6" name="Google Shape;216;p65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65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18" name="Google Shape;218;p65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Right Sidebar – Quoter">
  <p:cSld name="CUSTOM_12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6171893" y="-2425"/>
            <a:ext cx="297211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66"/>
          <p:cNvGrpSpPr/>
          <p:nvPr/>
        </p:nvGrpSpPr>
        <p:grpSpPr>
          <a:xfrm rot="-5400000">
            <a:off x="835424" y="-840271"/>
            <a:ext cx="5148354" cy="6819204"/>
            <a:chOff x="-4090" y="0"/>
            <a:chExt cx="9157515" cy="4865300"/>
          </a:xfrm>
        </p:grpSpPr>
        <p:sp>
          <p:nvSpPr>
            <p:cNvPr id="222" name="Google Shape;222;p66"/>
            <p:cNvSpPr/>
            <p:nvPr/>
          </p:nvSpPr>
          <p:spPr>
            <a:xfrm flipH="1">
              <a:off x="-4090" y="3623786"/>
              <a:ext cx="9157374" cy="1241514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6"/>
            <p:cNvSpPr/>
            <p:nvPr/>
          </p:nvSpPr>
          <p:spPr>
            <a:xfrm>
              <a:off x="-4075" y="0"/>
              <a:ext cx="9157500" cy="375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66"/>
          <p:cNvSpPr>
            <a:spLocks noGrp="1"/>
          </p:cNvSpPr>
          <p:nvPr>
            <p:ph type="pic" idx="2"/>
          </p:nvPr>
        </p:nvSpPr>
        <p:spPr>
          <a:xfrm>
            <a:off x="4400700" y="1598875"/>
            <a:ext cx="3723000" cy="2276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5" name="Google Shape;225;p66"/>
          <p:cNvPicPr preferRelativeResize="0"/>
          <p:nvPr/>
        </p:nvPicPr>
        <p:blipFill rotWithShape="1">
          <a:blip r:embed="rId3">
            <a:alphaModFix/>
          </a:blip>
          <a:srcRect l="6026" t="31099" r="5343" b="31094"/>
          <a:stretch/>
        </p:blipFill>
        <p:spPr>
          <a:xfrm>
            <a:off x="804730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6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27" name="Google Shape;227;p66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Blank Slide">
  <p:cSld name="CUSTOM_1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39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36" name="Google Shape;36;p39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Presenter - One Speaker">
  <p:cSld name="CUSTOM_7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67"/>
          <p:cNvGrpSpPr/>
          <p:nvPr/>
        </p:nvGrpSpPr>
        <p:grpSpPr>
          <a:xfrm>
            <a:off x="-4075" y="-5725"/>
            <a:ext cx="9157500" cy="3462300"/>
            <a:chOff x="-4075" y="1403000"/>
            <a:chExt cx="9157500" cy="3462300"/>
          </a:xfrm>
        </p:grpSpPr>
        <p:sp>
          <p:nvSpPr>
            <p:cNvPr id="231" name="Google Shape;231;p67"/>
            <p:cNvSpPr/>
            <p:nvPr/>
          </p:nvSpPr>
          <p:spPr>
            <a:xfrm flipH="1">
              <a:off x="-49" y="2466350"/>
              <a:ext cx="9153324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7"/>
            <p:cNvSpPr/>
            <p:nvPr/>
          </p:nvSpPr>
          <p:spPr>
            <a:xfrm>
              <a:off x="-4075" y="1403000"/>
              <a:ext cx="9157500" cy="118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3" name="Google Shape;233;p67"/>
          <p:cNvSpPr>
            <a:spLocks noGrp="1"/>
          </p:cNvSpPr>
          <p:nvPr>
            <p:ph type="pic" idx="2"/>
          </p:nvPr>
        </p:nvSpPr>
        <p:spPr>
          <a:xfrm>
            <a:off x="5757425" y="1516050"/>
            <a:ext cx="2485200" cy="24852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sp>
      <p:sp>
        <p:nvSpPr>
          <p:cNvPr id="234" name="Google Shape;234;p67"/>
          <p:cNvSpPr txBox="1">
            <a:spLocks noGrp="1"/>
          </p:cNvSpPr>
          <p:nvPr>
            <p:ph type="title"/>
          </p:nvPr>
        </p:nvSpPr>
        <p:spPr>
          <a:xfrm>
            <a:off x="1756900" y="2060075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Roboto"/>
              <a:buNone/>
              <a:defRPr sz="1800" b="1" i="0" u="none" strike="noStrike" cap="none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67"/>
          <p:cNvSpPr txBox="1">
            <a:spLocks noGrp="1"/>
          </p:cNvSpPr>
          <p:nvPr>
            <p:ph type="subTitle" idx="1"/>
          </p:nvPr>
        </p:nvSpPr>
        <p:spPr>
          <a:xfrm>
            <a:off x="2076100" y="2365025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 Light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6" name="Google Shape;236;p67"/>
          <p:cNvPicPr preferRelativeResize="0"/>
          <p:nvPr/>
        </p:nvPicPr>
        <p:blipFill rotWithShape="1">
          <a:blip r:embed="rId3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Presenter - Three Speakers">
  <p:cSld name="CUSTOM_7_1_2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68"/>
          <p:cNvPicPr preferRelativeResize="0"/>
          <p:nvPr/>
        </p:nvPicPr>
        <p:blipFill rotWithShape="1">
          <a:blip r:embed="rId2">
            <a:alphaModFix/>
          </a:blip>
          <a:srcRect b="24936"/>
          <a:stretch/>
        </p:blipFill>
        <p:spPr>
          <a:xfrm>
            <a:off x="0" y="1282775"/>
            <a:ext cx="9144003" cy="3860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68"/>
          <p:cNvGrpSpPr/>
          <p:nvPr/>
        </p:nvGrpSpPr>
        <p:grpSpPr>
          <a:xfrm>
            <a:off x="0" y="-5725"/>
            <a:ext cx="9143764" cy="3136675"/>
            <a:chOff x="-4075" y="1728625"/>
            <a:chExt cx="9157500" cy="3136675"/>
          </a:xfrm>
        </p:grpSpPr>
        <p:sp>
          <p:nvSpPr>
            <p:cNvPr id="240" name="Google Shape;240;p68"/>
            <p:cNvSpPr/>
            <p:nvPr/>
          </p:nvSpPr>
          <p:spPr>
            <a:xfrm flipH="1">
              <a:off x="-49" y="2466350"/>
              <a:ext cx="9153324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8"/>
            <p:cNvSpPr/>
            <p:nvPr/>
          </p:nvSpPr>
          <p:spPr>
            <a:xfrm>
              <a:off x="-4075" y="1728625"/>
              <a:ext cx="9157500" cy="863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68"/>
          <p:cNvSpPr>
            <a:spLocks noGrp="1"/>
          </p:cNvSpPr>
          <p:nvPr>
            <p:ph type="pic" idx="2"/>
          </p:nvPr>
        </p:nvSpPr>
        <p:spPr>
          <a:xfrm>
            <a:off x="6299800" y="1535825"/>
            <a:ext cx="1847400" cy="1847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sp>
      <p:sp>
        <p:nvSpPr>
          <p:cNvPr id="243" name="Google Shape;243;p68"/>
          <p:cNvSpPr txBox="1">
            <a:spLocks noGrp="1"/>
          </p:cNvSpPr>
          <p:nvPr>
            <p:ph type="title"/>
          </p:nvPr>
        </p:nvSpPr>
        <p:spPr>
          <a:xfrm>
            <a:off x="996800" y="3576100"/>
            <a:ext cx="233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200" b="1" i="0" u="none" strike="noStrike" cap="none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244" name="Google Shape;244;p68"/>
          <p:cNvSpPr txBox="1">
            <a:spLocks noGrp="1"/>
          </p:cNvSpPr>
          <p:nvPr>
            <p:ph type="subTitle" idx="1"/>
          </p:nvPr>
        </p:nvSpPr>
        <p:spPr>
          <a:xfrm>
            <a:off x="996800" y="3833650"/>
            <a:ext cx="23370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 Light"/>
              <a:buNone/>
              <a:defRPr sz="9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245" name="Google Shape;245;p68"/>
          <p:cNvPicPr preferRelativeResize="0"/>
          <p:nvPr/>
        </p:nvPicPr>
        <p:blipFill rotWithShape="1">
          <a:blip r:embed="rId3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68"/>
          <p:cNvSpPr>
            <a:spLocks noGrp="1"/>
          </p:cNvSpPr>
          <p:nvPr>
            <p:ph type="pic" idx="3"/>
          </p:nvPr>
        </p:nvSpPr>
        <p:spPr>
          <a:xfrm>
            <a:off x="3648300" y="1535825"/>
            <a:ext cx="1847400" cy="1847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sp>
      <p:sp>
        <p:nvSpPr>
          <p:cNvPr id="247" name="Google Shape;247;p68"/>
          <p:cNvSpPr>
            <a:spLocks noGrp="1"/>
          </p:cNvSpPr>
          <p:nvPr>
            <p:ph type="pic" idx="4"/>
          </p:nvPr>
        </p:nvSpPr>
        <p:spPr>
          <a:xfrm>
            <a:off x="996800" y="1535825"/>
            <a:ext cx="1847400" cy="1847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sp>
      <p:sp>
        <p:nvSpPr>
          <p:cNvPr id="248" name="Google Shape;248;p68"/>
          <p:cNvSpPr txBox="1">
            <a:spLocks noGrp="1"/>
          </p:cNvSpPr>
          <p:nvPr>
            <p:ph type="title" idx="5"/>
          </p:nvPr>
        </p:nvSpPr>
        <p:spPr>
          <a:xfrm>
            <a:off x="3648300" y="3576100"/>
            <a:ext cx="232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200" b="1" i="0" u="none" strike="noStrike" cap="none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249" name="Google Shape;249;p68"/>
          <p:cNvSpPr txBox="1">
            <a:spLocks noGrp="1"/>
          </p:cNvSpPr>
          <p:nvPr>
            <p:ph type="subTitle" idx="6"/>
          </p:nvPr>
        </p:nvSpPr>
        <p:spPr>
          <a:xfrm>
            <a:off x="3648300" y="3833650"/>
            <a:ext cx="22953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 Light"/>
              <a:buNone/>
              <a:defRPr sz="9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50" name="Google Shape;250;p68"/>
          <p:cNvSpPr txBox="1">
            <a:spLocks noGrp="1"/>
          </p:cNvSpPr>
          <p:nvPr>
            <p:ph type="title" idx="7"/>
          </p:nvPr>
        </p:nvSpPr>
        <p:spPr>
          <a:xfrm>
            <a:off x="6299800" y="3576100"/>
            <a:ext cx="236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Roboto"/>
              <a:buNone/>
              <a:defRPr sz="1200" b="1" i="0" u="none" strike="noStrike" cap="none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defRPr sz="14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251" name="Google Shape;251;p68"/>
          <p:cNvSpPr txBox="1">
            <a:spLocks noGrp="1"/>
          </p:cNvSpPr>
          <p:nvPr>
            <p:ph type="subTitle" idx="8"/>
          </p:nvPr>
        </p:nvSpPr>
        <p:spPr>
          <a:xfrm>
            <a:off x="6299800" y="3833650"/>
            <a:ext cx="23394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 Light"/>
              <a:buNone/>
              <a:defRPr sz="9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Roboto Light"/>
              <a:buNone/>
              <a:defRPr sz="15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Services">
  <p:cSld name="CUSTOM_7_1_1_1_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18452"/>
            <a:ext cx="9143999" cy="1210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69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55" name="Google Shape;255;p69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69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7" name="Google Shape;257;p69"/>
          <p:cNvPicPr preferRelativeResize="0"/>
          <p:nvPr/>
        </p:nvPicPr>
        <p:blipFill rotWithShape="1">
          <a:blip r:embed="rId3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9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59" name="Google Shape;259;p69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Lifecycle Manager">
  <p:cSld name="CUSTOM_7_1_1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70"/>
          <p:cNvPicPr preferRelativeResize="0"/>
          <p:nvPr/>
        </p:nvPicPr>
        <p:blipFill rotWithShape="1">
          <a:blip r:embed="rId2">
            <a:alphaModFix/>
          </a:blip>
          <a:srcRect t="26755" b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95190"/>
            <a:ext cx="9144003" cy="8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70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64" name="Google Shape;264;p70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70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6" name="Google Shape;266;p70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0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68" name="Google Shape;268;p70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Backup Radar">
  <p:cSld name="CUSTOM_7_1_1_1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71"/>
          <p:cNvPicPr preferRelativeResize="0"/>
          <p:nvPr/>
        </p:nvPicPr>
        <p:blipFill rotWithShape="1">
          <a:blip r:embed="rId2">
            <a:alphaModFix/>
          </a:blip>
          <a:srcRect t="26755" b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" y="4295190"/>
            <a:ext cx="9144003" cy="8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71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73" name="Google Shape;273;p71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71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5" name="Google Shape;275;p71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71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77" name="Google Shape;277;p71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Lifecycle Insights">
  <p:cSld name="CUSTOM_7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72"/>
          <p:cNvPicPr preferRelativeResize="0"/>
          <p:nvPr/>
        </p:nvPicPr>
        <p:blipFill rotWithShape="1">
          <a:blip r:embed="rId2">
            <a:alphaModFix/>
          </a:blip>
          <a:srcRect t="26755" b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" y="4295190"/>
            <a:ext cx="9144003" cy="8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72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82" name="Google Shape;282;p72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72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4" name="Google Shape;284;p72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72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86" name="Google Shape;286;p72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 Cognition360">
  <p:cSld name="CUSTOM_7_1_1_1_1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73"/>
          <p:cNvPicPr preferRelativeResize="0"/>
          <p:nvPr/>
        </p:nvPicPr>
        <p:blipFill rotWithShape="1">
          <a:blip r:embed="rId2">
            <a:alphaModFix/>
          </a:blip>
          <a:srcRect t="26755" b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95190"/>
            <a:ext cx="9144003" cy="8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0" name="Google Shape;290;p73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291" name="Google Shape;291;p73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73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3" name="Google Shape;293;p73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73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295" name="Google Shape;295;p73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 ControlMap">
  <p:cSld name="CUSTOM_7_1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74"/>
          <p:cNvPicPr preferRelativeResize="0"/>
          <p:nvPr/>
        </p:nvPicPr>
        <p:blipFill rotWithShape="1">
          <a:blip r:embed="rId2">
            <a:alphaModFix/>
          </a:blip>
          <a:srcRect t="26755" b="26755"/>
          <a:stretch/>
        </p:blipFill>
        <p:spPr>
          <a:xfrm>
            <a:off x="0" y="3017975"/>
            <a:ext cx="9144003" cy="212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95190"/>
            <a:ext cx="9144003" cy="8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74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300" name="Google Shape;300;p74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4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2" name="Google Shape;302;p74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74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04" name="Google Shape;304;p74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 Quoter">
  <p:cSld name="CUSTOM_7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95956"/>
            <a:ext cx="9143999" cy="8475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75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308" name="Google Shape;308;p75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75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0" name="Google Shape;310;p75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5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312" name="Google Shape;312;p75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ScalePad 1">
  <p:cSld name="CUSTOM_9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76"/>
          <p:cNvPicPr preferRelativeResize="0"/>
          <p:nvPr/>
        </p:nvPicPr>
        <p:blipFill rotWithShape="1">
          <a:blip r:embed="rId2">
            <a:alphaModFix/>
          </a:blip>
          <a:srcRect t="12451" b="1245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76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Transition Slide - ControlMap">
  <p:cSld name="CUSTOM_9_1_1_1_1_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1"/>
          <p:cNvPicPr preferRelativeResize="0"/>
          <p:nvPr/>
        </p:nvPicPr>
        <p:blipFill rotWithShape="1">
          <a:blip r:embed="rId2">
            <a:alphaModFix/>
          </a:blip>
          <a:srcRect l="5689" r="568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1"/>
          <p:cNvSpPr txBox="1">
            <a:spLocks noGrp="1"/>
          </p:cNvSpPr>
          <p:nvPr>
            <p:ph type="title"/>
          </p:nvPr>
        </p:nvSpPr>
        <p:spPr>
          <a:xfrm>
            <a:off x="1469250" y="1119200"/>
            <a:ext cx="62055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Roboto Thin"/>
              <a:buNone/>
              <a:defRPr sz="3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1" type="tx">
  <p:cSld name="TITLE_AND_BOD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77" descr="Google Shape;6;p1"/>
          <p:cNvPicPr preferRelativeResize="0"/>
          <p:nvPr/>
        </p:nvPicPr>
        <p:blipFill rotWithShape="1">
          <a:blip r:embed="rId2">
            <a:alphaModFix/>
          </a:blip>
          <a:srcRect l="6026" t="31099" r="5343" b="31090"/>
          <a:stretch/>
        </p:blipFill>
        <p:spPr>
          <a:xfrm>
            <a:off x="194774" y="4805350"/>
            <a:ext cx="895676" cy="1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77" descr="Google Shape;7;p1"/>
          <p:cNvPicPr preferRelativeResize="0"/>
          <p:nvPr/>
        </p:nvPicPr>
        <p:blipFill rotWithShape="1">
          <a:blip r:embed="rId3">
            <a:alphaModFix/>
          </a:blip>
          <a:srcRect t="12451" b="1245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77" descr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77"/>
          <p:cNvSpPr txBox="1"/>
          <p:nvPr/>
        </p:nvSpPr>
        <p:spPr>
          <a:xfrm>
            <a:off x="1205850" y="1876625"/>
            <a:ext cx="6732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0" i="0" u="none" strike="noStrike" cap="none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2024 Slide Deck Template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77"/>
          <p:cNvSpPr txBox="1"/>
          <p:nvPr/>
        </p:nvSpPr>
        <p:spPr>
          <a:xfrm>
            <a:off x="1205850" y="2678125"/>
            <a:ext cx="673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Equipping your MSP Adventure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77" descr="Google Shape;11;p1"/>
          <p:cNvPicPr preferRelativeResize="0"/>
          <p:nvPr/>
        </p:nvPicPr>
        <p:blipFill rotWithShape="1">
          <a:blip r:embed="rId2">
            <a:alphaModFix/>
          </a:blip>
          <a:srcRect l="6026" t="31099" r="5343" b="31094"/>
          <a:stretch/>
        </p:blipFill>
        <p:spPr>
          <a:xfrm>
            <a:off x="3915825" y="1523500"/>
            <a:ext cx="1312351" cy="2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77" descr="Google Shape;29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77" descr="Google Shape;29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7" name="Google Shape;327;p77" descr="Google Shape;234;p29"/>
          <p:cNvPicPr preferRelativeResize="0"/>
          <p:nvPr/>
        </p:nvPicPr>
        <p:blipFill rotWithShape="1">
          <a:blip r:embed="rId2">
            <a:alphaModFix/>
          </a:blip>
          <a:srcRect l="6026" t="31099" r="5343" b="31094"/>
          <a:stretch/>
        </p:blipFill>
        <p:spPr>
          <a:xfrm>
            <a:off x="351975" y="4721075"/>
            <a:ext cx="865625" cy="184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77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ScalePad">
  <p:cSld name="CUSTOM_7_2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2"/>
          <p:cNvPicPr preferRelativeResize="0"/>
          <p:nvPr/>
        </p:nvPicPr>
        <p:blipFill rotWithShape="1">
          <a:blip r:embed="rId2">
            <a:alphaModFix/>
          </a:blip>
          <a:srcRect l="24303" r="24303"/>
          <a:stretch/>
        </p:blipFill>
        <p:spPr>
          <a:xfrm flipH="1">
            <a:off x="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44;p42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45" name="Google Shape;45;p42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2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" name="Google Shape;47;p42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Bottom Bar - ScalePad">
  <p:cSld name="CUSTOM_7_1_1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43"/>
          <p:cNvPicPr preferRelativeResize="0"/>
          <p:nvPr/>
        </p:nvPicPr>
        <p:blipFill rotWithShape="1">
          <a:blip r:embed="rId2">
            <a:alphaModFix/>
          </a:blip>
          <a:srcRect t="29156" b="39809"/>
          <a:stretch/>
        </p:blipFill>
        <p:spPr>
          <a:xfrm>
            <a:off x="0" y="3017975"/>
            <a:ext cx="9144003" cy="21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95190"/>
            <a:ext cx="9144003" cy="848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" name="Google Shape;53;p43"/>
          <p:cNvGrpSpPr/>
          <p:nvPr/>
        </p:nvGrpSpPr>
        <p:grpSpPr>
          <a:xfrm>
            <a:off x="-9526" y="-9525"/>
            <a:ext cx="9162949" cy="4875031"/>
            <a:chOff x="-6853" y="0"/>
            <a:chExt cx="9160201" cy="4865300"/>
          </a:xfrm>
        </p:grpSpPr>
        <p:sp>
          <p:nvSpPr>
            <p:cNvPr id="54" name="Google Shape;54;p43"/>
            <p:cNvSpPr/>
            <p:nvPr/>
          </p:nvSpPr>
          <p:spPr>
            <a:xfrm flipH="1">
              <a:off x="-6853" y="2466350"/>
              <a:ext cx="9160128" cy="2398950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3"/>
            <p:cNvSpPr/>
            <p:nvPr/>
          </p:nvSpPr>
          <p:spPr>
            <a:xfrm>
              <a:off x="-6852" y="0"/>
              <a:ext cx="9160200" cy="2591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" name="Google Shape;56;p43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351975" y="4721075"/>
            <a:ext cx="865625" cy="18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3"/>
          <p:cNvSpPr txBox="1">
            <a:spLocks noGrp="1"/>
          </p:cNvSpPr>
          <p:nvPr>
            <p:ph type="body" idx="1"/>
          </p:nvPr>
        </p:nvSpPr>
        <p:spPr>
          <a:xfrm>
            <a:off x="5405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title"/>
          </p:nvPr>
        </p:nvSpPr>
        <p:spPr>
          <a:xfrm>
            <a:off x="5405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Roboto"/>
              <a:buNone/>
              <a:defRPr sz="1300" b="1" i="0" u="none" strike="noStrike" cap="none">
                <a:solidFill>
                  <a:srgbClr val="000000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Left Sidebar – ControlMap">
  <p:cSld name="CUSTOM_7_2_1_1_1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44"/>
          <p:cNvPicPr preferRelativeResize="0"/>
          <p:nvPr/>
        </p:nvPicPr>
        <p:blipFill rotWithShape="1">
          <a:blip r:embed="rId2">
            <a:alphaModFix/>
          </a:blip>
          <a:srcRect l="32846" r="32846"/>
          <a:stretch/>
        </p:blipFill>
        <p:spPr>
          <a:xfrm flipH="1">
            <a:off x="1" y="0"/>
            <a:ext cx="3560699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29710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44"/>
          <p:cNvGrpSpPr/>
          <p:nvPr/>
        </p:nvGrpSpPr>
        <p:grpSpPr>
          <a:xfrm rot="5400000" flipH="1">
            <a:off x="3248482" y="-751989"/>
            <a:ext cx="5143526" cy="6647434"/>
            <a:chOff x="-4075" y="-1152966"/>
            <a:chExt cx="9158700" cy="4962994"/>
          </a:xfrm>
        </p:grpSpPr>
        <p:sp>
          <p:nvSpPr>
            <p:cNvPr id="63" name="Google Shape;63;p44"/>
            <p:cNvSpPr/>
            <p:nvPr/>
          </p:nvSpPr>
          <p:spPr>
            <a:xfrm flipH="1">
              <a:off x="-4053" y="2466346"/>
              <a:ext cx="9158616" cy="1343682"/>
            </a:xfrm>
            <a:prstGeom prst="flowChartDocumen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4"/>
            <p:cNvSpPr/>
            <p:nvPr/>
          </p:nvSpPr>
          <p:spPr>
            <a:xfrm>
              <a:off x="-4075" y="-1152966"/>
              <a:ext cx="9158700" cy="3744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44"/>
          <p:cNvSpPr txBox="1">
            <a:spLocks noGrp="1"/>
          </p:cNvSpPr>
          <p:nvPr>
            <p:ph type="body" idx="1"/>
          </p:nvPr>
        </p:nvSpPr>
        <p:spPr>
          <a:xfrm>
            <a:off x="4318775" y="1964325"/>
            <a:ext cx="3345300" cy="27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title"/>
          </p:nvPr>
        </p:nvSpPr>
        <p:spPr>
          <a:xfrm>
            <a:off x="4318775" y="1299325"/>
            <a:ext cx="3529200" cy="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Roboto"/>
              <a:buNone/>
              <a:defRPr sz="2000" b="1" i="0" u="none" strike="noStrike" cap="none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7" name="Google Shape;67;p44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258950" y="4756125"/>
            <a:ext cx="865625" cy="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itle Page – Blank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5"/>
          <p:cNvPicPr preferRelativeResize="0"/>
          <p:nvPr/>
        </p:nvPicPr>
        <p:blipFill rotWithShape="1">
          <a:blip r:embed="rId2">
            <a:alphaModFix/>
          </a:blip>
          <a:srcRect t="12451" b="1245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5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710375" y="649875"/>
            <a:ext cx="1312350" cy="2790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5"/>
          <p:cNvSpPr txBox="1">
            <a:spLocks noGrp="1"/>
          </p:cNvSpPr>
          <p:nvPr>
            <p:ph type="title"/>
          </p:nvPr>
        </p:nvSpPr>
        <p:spPr>
          <a:xfrm>
            <a:off x="573250" y="2529750"/>
            <a:ext cx="72993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Roboto Thin"/>
              <a:buNone/>
              <a:defRPr sz="4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subTitle" idx="1"/>
          </p:nvPr>
        </p:nvSpPr>
        <p:spPr>
          <a:xfrm>
            <a:off x="573250" y="3243450"/>
            <a:ext cx="7039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Title Page – The Rocket">
  <p:cSld name="TITLE_2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6"/>
          <p:cNvPicPr preferRelativeResize="0"/>
          <p:nvPr/>
        </p:nvPicPr>
        <p:blipFill rotWithShape="1">
          <a:blip r:embed="rId2">
            <a:alphaModFix/>
          </a:blip>
          <a:srcRect t="12451" b="12451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6"/>
          <p:cNvPicPr preferRelativeResize="0"/>
          <p:nvPr/>
        </p:nvPicPr>
        <p:blipFill rotWithShape="1">
          <a:blip r:embed="rId4">
            <a:alphaModFix/>
          </a:blip>
          <a:srcRect l="6026" t="31099" r="5343" b="31094"/>
          <a:stretch/>
        </p:blipFill>
        <p:spPr>
          <a:xfrm>
            <a:off x="710375" y="649875"/>
            <a:ext cx="1312350" cy="27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6"/>
          <p:cNvSpPr txBox="1">
            <a:spLocks noGrp="1"/>
          </p:cNvSpPr>
          <p:nvPr>
            <p:ph type="title"/>
          </p:nvPr>
        </p:nvSpPr>
        <p:spPr>
          <a:xfrm>
            <a:off x="573250" y="2529750"/>
            <a:ext cx="72993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Roboto Thin"/>
              <a:buNone/>
              <a:defRPr sz="4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ubTitle" idx="1"/>
          </p:nvPr>
        </p:nvSpPr>
        <p:spPr>
          <a:xfrm>
            <a:off x="573250" y="3243450"/>
            <a:ext cx="7039200" cy="5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36"/>
          <p:cNvPicPr preferRelativeResize="0"/>
          <p:nvPr/>
        </p:nvPicPr>
        <p:blipFill rotWithShape="1">
          <a:blip r:embed="rId42">
            <a:alphaModFix/>
          </a:blip>
          <a:srcRect l="6026" t="31099" r="5343" b="31094"/>
          <a:stretch/>
        </p:blipFill>
        <p:spPr>
          <a:xfrm>
            <a:off x="194775" y="4805350"/>
            <a:ext cx="895675" cy="19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36"/>
          <p:cNvPicPr preferRelativeResize="0"/>
          <p:nvPr/>
        </p:nvPicPr>
        <p:blipFill rotWithShape="1">
          <a:blip r:embed="rId43">
            <a:alphaModFix/>
          </a:blip>
          <a:srcRect t="12451" b="12451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36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6"/>
          <p:cNvSpPr txBox="1"/>
          <p:nvPr/>
        </p:nvSpPr>
        <p:spPr>
          <a:xfrm>
            <a:off x="1205850" y="1876625"/>
            <a:ext cx="6732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0" i="0" u="none" strike="noStrike" cap="none">
                <a:solidFill>
                  <a:schemeClr val="lt1"/>
                </a:solidFill>
                <a:latin typeface="Roboto Thin"/>
                <a:ea typeface="Roboto Thin"/>
                <a:cs typeface="Roboto Thin"/>
                <a:sym typeface="Roboto Thin"/>
              </a:rPr>
              <a:t>2024 Slide Deck Template</a:t>
            </a:r>
            <a:endParaRPr sz="4500" b="0" i="0" u="none" strike="noStrike" cap="none">
              <a:solidFill>
                <a:schemeClr val="lt1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10" name="Google Shape;10;p36"/>
          <p:cNvSpPr txBox="1"/>
          <p:nvPr/>
        </p:nvSpPr>
        <p:spPr>
          <a:xfrm>
            <a:off x="1205850" y="2678125"/>
            <a:ext cx="6732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Equipping your MSP Adventure</a:t>
            </a:r>
            <a:endParaRPr sz="2400" b="0" i="0" u="none" strike="noStrike" cap="none"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" name="Google Shape;11;p36"/>
          <p:cNvPicPr preferRelativeResize="0"/>
          <p:nvPr/>
        </p:nvPicPr>
        <p:blipFill rotWithShape="1">
          <a:blip r:embed="rId42">
            <a:alphaModFix/>
          </a:blip>
          <a:srcRect l="6026" t="31099" r="5343" b="31094"/>
          <a:stretch/>
        </p:blipFill>
        <p:spPr>
          <a:xfrm>
            <a:off x="3915825" y="1523500"/>
            <a:ext cx="1312350" cy="279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"/>
          <p:cNvSpPr txBox="1">
            <a:spLocks noGrp="1"/>
          </p:cNvSpPr>
          <p:nvPr>
            <p:ph type="title"/>
          </p:nvPr>
        </p:nvSpPr>
        <p:spPr>
          <a:xfrm>
            <a:off x="573249" y="1843614"/>
            <a:ext cx="5421900" cy="1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" sz="3000"/>
              <a:t>Building Your vCISO Practice:</a:t>
            </a:r>
            <a:br>
              <a:rPr lang="en" sz="3000"/>
            </a:br>
            <a:r>
              <a:rPr lang="en" sz="3000"/>
              <a:t>A Growth Path for MSPs</a:t>
            </a:r>
            <a:endParaRPr sz="3000" b="0"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334" name="Google Shape;334;p1"/>
          <p:cNvSpPr txBox="1">
            <a:spLocks noGrp="1"/>
          </p:cNvSpPr>
          <p:nvPr>
            <p:ph type="subTitle" idx="1"/>
          </p:nvPr>
        </p:nvSpPr>
        <p:spPr>
          <a:xfrm>
            <a:off x="573251" y="2966438"/>
            <a:ext cx="3728700" cy="13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200"/>
              <a:t>Iterate and Launch</a:t>
            </a:r>
            <a:br>
              <a:rPr lang="en" sz="1600">
                <a:solidFill>
                  <a:schemeClr val="lt1"/>
                </a:solidFill>
              </a:rPr>
            </a:br>
            <a:r>
              <a:rPr lang="en" sz="1600">
                <a:solidFill>
                  <a:schemeClr val="lt1"/>
                </a:solidFill>
              </a:rPr>
              <a:t>vCISO Series</a:t>
            </a:r>
            <a:r>
              <a:rPr lang="en"/>
              <a:t> | </a:t>
            </a:r>
            <a:r>
              <a:rPr lang="en" sz="1600">
                <a:solidFill>
                  <a:schemeClr val="lt1"/>
                </a:solidFill>
              </a:rPr>
              <a:t>Session 5 of 6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9"/>
          <p:cNvSpPr txBox="1"/>
          <p:nvPr/>
        </p:nvSpPr>
        <p:spPr>
          <a:xfrm>
            <a:off x="1067150" y="1153200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Client Identification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5" name="Google Shape;455;p79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9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Realistic Client Identification and Goal Setting</a:t>
            </a:r>
            <a:endParaRPr/>
          </a:p>
        </p:txBody>
      </p:sp>
      <p:pic>
        <p:nvPicPr>
          <p:cNvPr id="457" name="Google Shape;45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79"/>
          <p:cNvSpPr txBox="1"/>
          <p:nvPr/>
        </p:nvSpPr>
        <p:spPr>
          <a:xfrm>
            <a:off x="1067150" y="2119431"/>
            <a:ext cx="6275700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Take your segmentation output from session 1, select no more than 5 clients to start.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Validate final client readiness (service, budget, needs)</a:t>
            </a:r>
            <a:endParaRPr/>
          </a:p>
          <a:p>
            <a:pPr marL="4572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Align to existing QBR motion or position a parallel conversation to present the new offering.</a:t>
            </a:r>
            <a:endParaRPr/>
          </a:p>
        </p:txBody>
      </p:sp>
      <p:sp>
        <p:nvSpPr>
          <p:cNvPr id="459" name="Google Shape;459;p79"/>
          <p:cNvSpPr txBox="1"/>
          <p:nvPr/>
        </p:nvSpPr>
        <p:spPr>
          <a:xfrm>
            <a:off x="854863" y="1623660"/>
            <a:ext cx="6275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Final client selection sanity check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"/>
          <p:cNvSpPr txBox="1">
            <a:spLocks noGrp="1"/>
          </p:cNvSpPr>
          <p:nvPr>
            <p:ph type="title"/>
          </p:nvPr>
        </p:nvSpPr>
        <p:spPr>
          <a:xfrm>
            <a:off x="1569650" y="1119200"/>
            <a:ext cx="58737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200" b="1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Poll</a:t>
            </a:r>
            <a:endParaRPr sz="3200" b="1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2800">
                <a:latin typeface="Roboto Medium"/>
                <a:ea typeface="Roboto Medium"/>
                <a:cs typeface="Roboto Medium"/>
                <a:sym typeface="Roboto Medium"/>
              </a:rPr>
              <a:t>How long does it take you to talk to all your clients about a new service or offering?</a:t>
            </a:r>
            <a:endParaRPr sz="2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65" name="Google Shape;465;p10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0"/>
          <p:cNvSpPr txBox="1"/>
          <p:nvPr/>
        </p:nvSpPr>
        <p:spPr>
          <a:xfrm>
            <a:off x="1067150" y="250925"/>
            <a:ext cx="627570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Building Your vCISO Practice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67" name="Google Shape;46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7">
            <a:off x="454039" y="282536"/>
            <a:ext cx="267646" cy="36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2"/>
          <p:cNvSpPr txBox="1"/>
          <p:nvPr/>
        </p:nvSpPr>
        <p:spPr>
          <a:xfrm>
            <a:off x="1067150" y="1153200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Goal Setting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73" name="Google Shape;473;p12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2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Realistic Client Identification and Goal Setting</a:t>
            </a:r>
            <a:endParaRPr/>
          </a:p>
        </p:txBody>
      </p:sp>
      <p:pic>
        <p:nvPicPr>
          <p:cNvPr id="475" name="Google Shape;47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2"/>
          <p:cNvSpPr txBox="1"/>
          <p:nvPr/>
        </p:nvSpPr>
        <p:spPr>
          <a:xfrm>
            <a:off x="1067149" y="2119431"/>
            <a:ext cx="7255583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Meeting cadences</a:t>
            </a: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: who we’re talking to and when.</a:t>
            </a:r>
            <a:br>
              <a:rPr lang="en" sz="16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Add to segmentation worksheet</a:t>
            </a:r>
            <a:endParaRPr dirty="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Define milestones on the deployment rings</a:t>
            </a:r>
            <a:endParaRPr dirty="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Define full-market launch date</a:t>
            </a:r>
            <a:endParaRPr dirty="0"/>
          </a:p>
        </p:txBody>
      </p:sp>
      <p:sp>
        <p:nvSpPr>
          <p:cNvPr id="477" name="Google Shape;477;p12"/>
          <p:cNvSpPr txBox="1"/>
          <p:nvPr/>
        </p:nvSpPr>
        <p:spPr>
          <a:xfrm>
            <a:off x="854863" y="1623660"/>
            <a:ext cx="6275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Create time-bound execution plans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1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81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Deployment Plan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84" name="Google Shape;484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81"/>
          <p:cNvSpPr txBox="1"/>
          <p:nvPr/>
        </p:nvSpPr>
        <p:spPr>
          <a:xfrm>
            <a:off x="1067150" y="1000800"/>
            <a:ext cx="7133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Deployment Plan</a:t>
            </a:r>
            <a:endParaRPr sz="20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486" name="Google Shape;486;p81"/>
          <p:cNvGrpSpPr/>
          <p:nvPr/>
        </p:nvGrpSpPr>
        <p:grpSpPr>
          <a:xfrm>
            <a:off x="5683725" y="1392250"/>
            <a:ext cx="3120000" cy="3120000"/>
            <a:chOff x="5683725" y="1392250"/>
            <a:chExt cx="3120000" cy="3120000"/>
          </a:xfrm>
        </p:grpSpPr>
        <p:sp>
          <p:nvSpPr>
            <p:cNvPr id="487" name="Google Shape;487;p81"/>
            <p:cNvSpPr/>
            <p:nvPr/>
          </p:nvSpPr>
          <p:spPr>
            <a:xfrm>
              <a:off x="5683725" y="1392250"/>
              <a:ext cx="3120000" cy="3120000"/>
            </a:xfrm>
            <a:prstGeom prst="ellipse">
              <a:avLst/>
            </a:prstGeom>
            <a:solidFill>
              <a:srgbClr val="1C458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81"/>
            <p:cNvSpPr txBox="1"/>
            <p:nvPr/>
          </p:nvSpPr>
          <p:spPr>
            <a:xfrm>
              <a:off x="6533250" y="1669550"/>
              <a:ext cx="1420950" cy="6155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chemeClr val="lt1"/>
                  </a:solidFill>
                  <a:latin typeface="Roboto ExtraBold"/>
                  <a:ea typeface="Roboto ExtraBold"/>
                  <a:cs typeface="Roboto ExtraBold"/>
                  <a:sym typeface="Roboto ExtraBold"/>
                </a:rPr>
                <a:t>GENERAL AVAILABILITY</a:t>
              </a:r>
              <a:endParaRPr sz="1400" b="0" i="0" u="none" strike="noStrike" cap="none">
                <a:solidFill>
                  <a:schemeClr val="lt1"/>
                </a:solidFill>
                <a:latin typeface="Roboto ExtraBold"/>
                <a:ea typeface="Roboto ExtraBold"/>
                <a:cs typeface="Roboto ExtraBold"/>
                <a:sym typeface="Roboto ExtraBold"/>
              </a:endParaRPr>
            </a:p>
          </p:txBody>
        </p:sp>
      </p:grpSp>
      <p:sp>
        <p:nvSpPr>
          <p:cNvPr id="489" name="Google Shape;489;p81"/>
          <p:cNvSpPr/>
          <p:nvPr/>
        </p:nvSpPr>
        <p:spPr>
          <a:xfrm>
            <a:off x="1206875" y="1940800"/>
            <a:ext cx="1413600" cy="492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ALPHA</a:t>
            </a:r>
            <a:endParaRPr sz="1400" b="0" i="0" u="none" strike="noStrike" cap="none">
              <a:solidFill>
                <a:schemeClr val="l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</p:txBody>
      </p:sp>
      <p:sp>
        <p:nvSpPr>
          <p:cNvPr id="490" name="Google Shape;490;p81"/>
          <p:cNvSpPr/>
          <p:nvPr/>
        </p:nvSpPr>
        <p:spPr>
          <a:xfrm>
            <a:off x="1206875" y="2791588"/>
            <a:ext cx="1413600" cy="492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BETA</a:t>
            </a:r>
            <a:endParaRPr sz="1400" b="0" i="0" u="none" strike="noStrike" cap="none">
              <a:solidFill>
                <a:schemeClr val="l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</p:txBody>
      </p:sp>
      <p:sp>
        <p:nvSpPr>
          <p:cNvPr id="491" name="Google Shape;491;p81"/>
          <p:cNvSpPr/>
          <p:nvPr/>
        </p:nvSpPr>
        <p:spPr>
          <a:xfrm>
            <a:off x="1212500" y="3642375"/>
            <a:ext cx="1413600" cy="492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G.A.</a:t>
            </a:r>
            <a:endParaRPr sz="1400" b="0" i="0" u="none" strike="noStrike" cap="none">
              <a:solidFill>
                <a:schemeClr val="l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</p:txBody>
      </p:sp>
      <p:sp>
        <p:nvSpPr>
          <p:cNvPr id="492" name="Google Shape;492;p81"/>
          <p:cNvSpPr txBox="1"/>
          <p:nvPr/>
        </p:nvSpPr>
        <p:spPr>
          <a:xfrm>
            <a:off x="2979125" y="1987060"/>
            <a:ext cx="1891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Your 5 “fans"</a:t>
            </a: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93" name="Google Shape;493;p81"/>
          <p:cNvSpPr txBox="1"/>
          <p:nvPr/>
        </p:nvSpPr>
        <p:spPr>
          <a:xfrm>
            <a:off x="2979125" y="2730100"/>
            <a:ext cx="1891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Pressing needs or high-profile accounts</a:t>
            </a: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94" name="Google Shape;494;p81"/>
          <p:cNvSpPr txBox="1"/>
          <p:nvPr/>
        </p:nvSpPr>
        <p:spPr>
          <a:xfrm>
            <a:off x="2979125" y="3688584"/>
            <a:ext cx="18918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Everyone else</a:t>
            </a: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95" name="Google Shape;495;p81"/>
          <p:cNvSpPr/>
          <p:nvPr/>
        </p:nvSpPr>
        <p:spPr>
          <a:xfrm>
            <a:off x="6155025" y="2334850"/>
            <a:ext cx="2177400" cy="21774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6" name="Google Shape;496;p81"/>
          <p:cNvGrpSpPr/>
          <p:nvPr/>
        </p:nvGrpSpPr>
        <p:grpSpPr>
          <a:xfrm>
            <a:off x="6662025" y="3348850"/>
            <a:ext cx="1163400" cy="1163400"/>
            <a:chOff x="6662025" y="3348850"/>
            <a:chExt cx="1163400" cy="1163400"/>
          </a:xfrm>
        </p:grpSpPr>
        <p:sp>
          <p:nvSpPr>
            <p:cNvPr id="497" name="Google Shape;497;p81"/>
            <p:cNvSpPr/>
            <p:nvPr/>
          </p:nvSpPr>
          <p:spPr>
            <a:xfrm>
              <a:off x="6662025" y="3348850"/>
              <a:ext cx="1163400" cy="1163400"/>
            </a:xfrm>
            <a:prstGeom prst="ellipse">
              <a:avLst/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81"/>
            <p:cNvSpPr txBox="1"/>
            <p:nvPr/>
          </p:nvSpPr>
          <p:spPr>
            <a:xfrm>
              <a:off x="6770775" y="3642375"/>
              <a:ext cx="945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Roboto ExtraBold"/>
                  <a:ea typeface="Roboto ExtraBold"/>
                  <a:cs typeface="Roboto ExtraBold"/>
                  <a:sym typeface="Roboto ExtraBold"/>
                </a:rPr>
                <a:t>ALPHA</a:t>
              </a:r>
              <a:endParaRPr sz="1400" b="0" i="0" u="none" strike="noStrike" cap="none">
                <a:solidFill>
                  <a:schemeClr val="dk1"/>
                </a:solidFill>
                <a:latin typeface="Roboto ExtraBold"/>
                <a:ea typeface="Roboto ExtraBold"/>
                <a:cs typeface="Roboto ExtraBold"/>
                <a:sym typeface="Roboto ExtraBold"/>
              </a:endParaRPr>
            </a:p>
          </p:txBody>
        </p:sp>
      </p:grpSp>
      <p:sp>
        <p:nvSpPr>
          <p:cNvPr id="499" name="Google Shape;499;p81"/>
          <p:cNvSpPr txBox="1"/>
          <p:nvPr/>
        </p:nvSpPr>
        <p:spPr>
          <a:xfrm>
            <a:off x="6611625" y="2772500"/>
            <a:ext cx="126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ExtraBold"/>
                <a:ea typeface="Roboto ExtraBold"/>
                <a:cs typeface="Roboto ExtraBold"/>
                <a:sym typeface="Roboto ExtraBold"/>
              </a:rPr>
              <a:t>BETA</a:t>
            </a:r>
            <a:endParaRPr sz="1400" b="0" i="0" u="none" strike="noStrike" cap="none">
              <a:solidFill>
                <a:schemeClr val="lt1"/>
              </a:solidFill>
              <a:latin typeface="Roboto ExtraBold"/>
              <a:ea typeface="Roboto ExtraBold"/>
              <a:cs typeface="Roboto ExtraBold"/>
              <a:sym typeface="Roboto ExtraBold"/>
            </a:endParaRPr>
          </a:p>
        </p:txBody>
      </p:sp>
      <p:sp>
        <p:nvSpPr>
          <p:cNvPr id="500" name="Google Shape;500;p81"/>
          <p:cNvSpPr txBox="1"/>
          <p:nvPr/>
        </p:nvSpPr>
        <p:spPr>
          <a:xfrm>
            <a:off x="6297825" y="4512250"/>
            <a:ext cx="189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Deployment Plan</a:t>
            </a: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3"/>
          <p:cNvSpPr txBox="1">
            <a:spLocks noGrp="1"/>
          </p:cNvSpPr>
          <p:nvPr>
            <p:ph type="title"/>
          </p:nvPr>
        </p:nvSpPr>
        <p:spPr>
          <a:xfrm>
            <a:off x="1569650" y="1119200"/>
            <a:ext cx="614206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200" b="1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Poll</a:t>
            </a:r>
            <a:endParaRPr sz="3200" b="1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2800">
                <a:latin typeface="Roboto Medium"/>
                <a:ea typeface="Roboto Medium"/>
                <a:cs typeface="Roboto Medium"/>
                <a:sym typeface="Roboto Medium"/>
              </a:rPr>
              <a:t>How structured is your approach to setting up feedback loops for new offerings?</a:t>
            </a:r>
            <a:endParaRPr sz="2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06" name="Google Shape;506;p13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3"/>
          <p:cNvSpPr txBox="1"/>
          <p:nvPr/>
        </p:nvSpPr>
        <p:spPr>
          <a:xfrm>
            <a:off x="1067150" y="250925"/>
            <a:ext cx="627570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Building Your vCISO Practice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508" name="Google Shape;5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7">
            <a:off x="454039" y="282536"/>
            <a:ext cx="267646" cy="36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"/>
          <p:cNvSpPr txBox="1"/>
          <p:nvPr/>
        </p:nvSpPr>
        <p:spPr>
          <a:xfrm>
            <a:off x="1067150" y="1153200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Internal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4" name="Google Shape;514;p14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4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Setting Up Feedback Loops</a:t>
            </a:r>
            <a:endParaRPr/>
          </a:p>
        </p:txBody>
      </p:sp>
      <p:pic>
        <p:nvPicPr>
          <p:cNvPr id="516" name="Google Shape;5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4"/>
          <p:cNvSpPr txBox="1"/>
          <p:nvPr/>
        </p:nvSpPr>
        <p:spPr>
          <a:xfrm>
            <a:off x="1067150" y="1691779"/>
            <a:ext cx="62757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What are the sales and account management teams hearing?</a:t>
            </a:r>
            <a:endParaRPr dirty="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Debrief after each conversation</a:t>
            </a:r>
            <a:endParaRPr dirty="0"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Office hours (create a support system)</a:t>
            </a:r>
            <a:endParaRPr dirty="0"/>
          </a:p>
        </p:txBody>
      </p:sp>
      <p:sp>
        <p:nvSpPr>
          <p:cNvPr id="518" name="Google Shape;518;p14"/>
          <p:cNvSpPr txBox="1"/>
          <p:nvPr/>
        </p:nvSpPr>
        <p:spPr>
          <a:xfrm>
            <a:off x="1067150" y="2725878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External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9" name="Google Shape;519;p14"/>
          <p:cNvSpPr txBox="1"/>
          <p:nvPr/>
        </p:nvSpPr>
        <p:spPr>
          <a:xfrm>
            <a:off x="1067150" y="3264457"/>
            <a:ext cx="62757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Which outcomes do clients value?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Which deliverables land with execs vs IT?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Which meeting formats keep momentum?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5"/>
          <p:cNvSpPr txBox="1"/>
          <p:nvPr/>
        </p:nvSpPr>
        <p:spPr>
          <a:xfrm>
            <a:off x="1067150" y="1153200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Early Indicators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25" name="Google Shape;525;p15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5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Setting Up Feedback Loops</a:t>
            </a:r>
            <a:endParaRPr/>
          </a:p>
        </p:txBody>
      </p:sp>
      <p:pic>
        <p:nvPicPr>
          <p:cNvPr id="527" name="Google Shape;52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5"/>
          <p:cNvSpPr txBox="1"/>
          <p:nvPr/>
        </p:nvSpPr>
        <p:spPr>
          <a:xfrm>
            <a:off x="1067149" y="1691779"/>
            <a:ext cx="6783555" cy="1317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Time to first business-relevant win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Stakeholder engagement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Timely decision making and request fulfilment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Capture sentiment (positive/negative)</a:t>
            </a:r>
            <a:endParaRPr sz="16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3"/>
          <p:cNvSpPr txBox="1">
            <a:spLocks noGrp="1"/>
          </p:cNvSpPr>
          <p:nvPr>
            <p:ph type="title"/>
          </p:nvPr>
        </p:nvSpPr>
        <p:spPr>
          <a:xfrm>
            <a:off x="689775" y="458850"/>
            <a:ext cx="3682800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Learn More About</a:t>
            </a:r>
            <a:endParaRPr/>
          </a:p>
        </p:txBody>
      </p:sp>
      <p:sp>
        <p:nvSpPr>
          <p:cNvPr id="534" name="Google Shape;534;p33"/>
          <p:cNvSpPr txBox="1"/>
          <p:nvPr/>
        </p:nvSpPr>
        <p:spPr>
          <a:xfrm>
            <a:off x="689775" y="2227425"/>
            <a:ext cx="38715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ControlMap is a compliance automation platform for MSPs designed to expedite the compliance process for over 50+ frameworks such as SOC 2, ISO 27001, and more.</a:t>
            </a:r>
            <a:b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1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The platform boosts users’ security posture, develops sales pipelines, and adds peace of mind to security teams.</a:t>
            </a:r>
            <a:endParaRPr sz="14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35" name="Google Shape;535;p33" title="CM q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1125" y="642900"/>
            <a:ext cx="1888799" cy="188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3" title="CM_Wh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897" y="1320326"/>
            <a:ext cx="2024351" cy="3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3"/>
          <p:cNvSpPr txBox="1"/>
          <p:nvPr/>
        </p:nvSpPr>
        <p:spPr>
          <a:xfrm>
            <a:off x="4853324" y="2455500"/>
            <a:ext cx="20244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0" i="1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Scan to Learn More!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538" name="Google Shape;538;p33" title="CM Features Quote 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7581" y="1727625"/>
            <a:ext cx="2329520" cy="31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3"/>
          <p:cNvSpPr txBox="1"/>
          <p:nvPr/>
        </p:nvSpPr>
        <p:spPr>
          <a:xfrm>
            <a:off x="689775" y="1727625"/>
            <a:ext cx="357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Cybersecurity Compliance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3"/>
          <p:cNvSpPr/>
          <p:nvPr/>
        </p:nvSpPr>
        <p:spPr>
          <a:xfrm>
            <a:off x="6186100" y="2968900"/>
            <a:ext cx="845950" cy="270475"/>
          </a:xfrm>
          <a:custGeom>
            <a:avLst/>
            <a:gdLst/>
            <a:ahLst/>
            <a:cxnLst/>
            <a:rect l="l" t="t" r="r" b="b"/>
            <a:pathLst>
              <a:path w="33838" h="10819" extrusionOk="0">
                <a:moveTo>
                  <a:pt x="0" y="0"/>
                </a:moveTo>
                <a:cubicBezTo>
                  <a:pt x="4263" y="10662"/>
                  <a:pt x="25725" y="14586"/>
                  <a:pt x="33838" y="646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34" title="PowerGRYD vCISO System (Social Banner) (2).png"/>
          <p:cNvPicPr preferRelativeResize="0"/>
          <p:nvPr/>
        </p:nvPicPr>
        <p:blipFill rotWithShape="1">
          <a:blip r:embed="rId3">
            <a:alphaModFix/>
          </a:blip>
          <a:srcRect l="10840" t="19460" r="1592" b="20605"/>
          <a:stretch/>
        </p:blipFill>
        <p:spPr>
          <a:xfrm>
            <a:off x="1413900" y="1671725"/>
            <a:ext cx="6316200" cy="2431800"/>
          </a:xfrm>
          <a:prstGeom prst="roundRect">
            <a:avLst>
              <a:gd name="adj" fmla="val 7624"/>
            </a:avLst>
          </a:prstGeom>
          <a:noFill/>
          <a:ln>
            <a:noFill/>
          </a:ln>
        </p:spPr>
      </p:pic>
      <p:sp>
        <p:nvSpPr>
          <p:cNvPr id="546" name="Google Shape;546;p34"/>
          <p:cNvSpPr txBox="1">
            <a:spLocks noGrp="1"/>
          </p:cNvSpPr>
          <p:nvPr>
            <p:ph type="title"/>
          </p:nvPr>
        </p:nvSpPr>
        <p:spPr>
          <a:xfrm>
            <a:off x="1539900" y="468800"/>
            <a:ext cx="6064200" cy="7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Learn more about the PowerGRYD™ vCISO System</a:t>
            </a:r>
            <a:endParaRPr/>
          </a:p>
        </p:txBody>
      </p:sp>
      <p:sp>
        <p:nvSpPr>
          <p:cNvPr id="547" name="Google Shape;547;p34"/>
          <p:cNvSpPr txBox="1">
            <a:spLocks noGrp="1"/>
          </p:cNvSpPr>
          <p:nvPr>
            <p:ph type="title"/>
          </p:nvPr>
        </p:nvSpPr>
        <p:spPr>
          <a:xfrm>
            <a:off x="951150" y="4103525"/>
            <a:ext cx="7241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22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https://PowerGRYD.group</a:t>
            </a:r>
            <a:endParaRPr sz="2200">
              <a:solidFill>
                <a:schemeClr val="accent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5"/>
          <p:cNvSpPr txBox="1">
            <a:spLocks noGrp="1"/>
          </p:cNvSpPr>
          <p:nvPr>
            <p:ph type="title"/>
          </p:nvPr>
        </p:nvSpPr>
        <p:spPr>
          <a:xfrm>
            <a:off x="394825" y="826475"/>
            <a:ext cx="59001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Building Your vCISO Practice: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A Growth Path for MSPs</a:t>
            </a:r>
            <a:endParaRPr/>
          </a:p>
        </p:txBody>
      </p:sp>
      <p:sp>
        <p:nvSpPr>
          <p:cNvPr id="553" name="Google Shape;553;p35"/>
          <p:cNvSpPr txBox="1"/>
          <p:nvPr/>
        </p:nvSpPr>
        <p:spPr>
          <a:xfrm>
            <a:off x="394825" y="1910500"/>
            <a:ext cx="5122500" cy="16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"/>
              </a:rPr>
              <a:t>This six-part series is packed with actionable insights, real-world examples, and practical frameworks to help</a:t>
            </a:r>
            <a:br>
              <a:rPr lang="en" sz="14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"/>
              </a:rPr>
            </a:br>
            <a:r>
              <a:rPr lang="en" sz="14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"/>
              </a:rPr>
              <a:t>you take your vCISO services to the next level. </a:t>
            </a:r>
            <a:endParaRPr sz="1400" b="0" i="0" u="none" strike="noStrike" cap="non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Join Jesse Miller, creator of the PowerGRYD vCISO System, and ScalePad’s Luis Giraldo as they guide you through how</a:t>
            </a:r>
            <a:br>
              <a:rPr lang="en" sz="14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</a:br>
            <a:r>
              <a:rPr lang="en" sz="14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to offer compliance and security leadership as a service.</a:t>
            </a:r>
            <a:endParaRPr sz="1400" b="1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554" name="Google Shape;554;p35"/>
          <p:cNvSpPr txBox="1"/>
          <p:nvPr/>
        </p:nvSpPr>
        <p:spPr>
          <a:xfrm>
            <a:off x="6558320" y="2128229"/>
            <a:ext cx="18888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 b="0" i="1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Scan to Register!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55" name="Google Shape;555;p35"/>
          <p:cNvSpPr txBox="1"/>
          <p:nvPr/>
        </p:nvSpPr>
        <p:spPr>
          <a:xfrm>
            <a:off x="394832" y="432984"/>
            <a:ext cx="18888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WEBINAR SERIES</a:t>
            </a:r>
            <a:endParaRPr sz="1500" b="1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556" name="Google Shape;556;p35" title="registra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5988" y="329675"/>
            <a:ext cx="1833474" cy="183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5"/>
          <p:cNvSpPr/>
          <p:nvPr/>
        </p:nvSpPr>
        <p:spPr>
          <a:xfrm>
            <a:off x="466425" y="3674480"/>
            <a:ext cx="4819200" cy="1154400"/>
          </a:xfrm>
          <a:prstGeom prst="roundRect">
            <a:avLst>
              <a:gd name="adj" fmla="val 9954"/>
            </a:avLst>
          </a:prstGeom>
          <a:solidFill>
            <a:srgbClr val="4015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35" title="LP-Header-Image-Webina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2178" y="2621700"/>
            <a:ext cx="2468696" cy="23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35"/>
          <p:cNvSpPr txBox="1"/>
          <p:nvPr/>
        </p:nvSpPr>
        <p:spPr>
          <a:xfrm>
            <a:off x="589178" y="3840570"/>
            <a:ext cx="4573500" cy="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Final Webinar:</a:t>
            </a:r>
            <a:endParaRPr b="1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"/>
              </a:rPr>
              <a:t>Future-Proofing your vCISO Practice</a:t>
            </a:r>
            <a:br>
              <a:rPr lang="en" sz="12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"/>
              </a:rPr>
            </a:br>
            <a:r>
              <a:rPr lang="en" sz="12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"/>
              </a:rPr>
              <a:t>Operate: Continuous delivery and improvement cycles</a:t>
            </a:r>
            <a:endParaRPr sz="1200" b="0" i="0" u="none" strike="noStrike" cap="non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December 4th, 8am-9am PT / 11am-12pm ET</a:t>
            </a:r>
            <a:endParaRPr sz="1200" b="1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" title="jesse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29275" y="527825"/>
            <a:ext cx="1913400" cy="1913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pic>
      <p:pic>
        <p:nvPicPr>
          <p:cNvPr id="340" name="Google Shape;340;p2" title="luis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329275" y="2716533"/>
            <a:ext cx="1913400" cy="1913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</p:pic>
      <p:sp>
        <p:nvSpPr>
          <p:cNvPr id="341" name="Google Shape;341;p2"/>
          <p:cNvSpPr txBox="1">
            <a:spLocks noGrp="1"/>
          </p:cNvSpPr>
          <p:nvPr>
            <p:ph type="title"/>
          </p:nvPr>
        </p:nvSpPr>
        <p:spPr>
          <a:xfrm>
            <a:off x="2255300" y="3212850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Luis Giraldo</a:t>
            </a:r>
            <a:endParaRPr/>
          </a:p>
        </p:txBody>
      </p:sp>
      <p:sp>
        <p:nvSpPr>
          <p:cNvPr id="342" name="Google Shape;342;p2"/>
          <p:cNvSpPr txBox="1">
            <a:spLocks noGrp="1"/>
          </p:cNvSpPr>
          <p:nvPr>
            <p:ph type="subTitle" idx="1"/>
          </p:nvPr>
        </p:nvSpPr>
        <p:spPr>
          <a:xfrm>
            <a:off x="2574500" y="3520000"/>
            <a:ext cx="33558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Chief Evangelist at ScalePad</a:t>
            </a:r>
            <a:endParaRPr/>
          </a:p>
        </p:txBody>
      </p:sp>
      <p:sp>
        <p:nvSpPr>
          <p:cNvPr id="343" name="Google Shape;343;p2"/>
          <p:cNvSpPr txBox="1">
            <a:spLocks noGrp="1"/>
          </p:cNvSpPr>
          <p:nvPr>
            <p:ph type="title" idx="4"/>
          </p:nvPr>
        </p:nvSpPr>
        <p:spPr>
          <a:xfrm>
            <a:off x="2255300" y="882325"/>
            <a:ext cx="367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Jesse Miller</a:t>
            </a:r>
            <a:endParaRPr/>
          </a:p>
        </p:txBody>
      </p:sp>
      <p:sp>
        <p:nvSpPr>
          <p:cNvPr id="344" name="Google Shape;344;p2"/>
          <p:cNvSpPr txBox="1">
            <a:spLocks noGrp="1"/>
          </p:cNvSpPr>
          <p:nvPr>
            <p:ph type="subTitle" idx="5"/>
          </p:nvPr>
        </p:nvSpPr>
        <p:spPr>
          <a:xfrm>
            <a:off x="3117600" y="1189475"/>
            <a:ext cx="2812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Founder at PowerPSA,</a:t>
            </a:r>
            <a:br>
              <a:rPr lang="en"/>
            </a:br>
            <a:r>
              <a:rPr lang="en"/>
              <a:t>creator of the PowerGRYD™ vCISO System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"/>
          <p:cNvSpPr txBox="1"/>
          <p:nvPr/>
        </p:nvSpPr>
        <p:spPr>
          <a:xfrm>
            <a:off x="428866" y="2805366"/>
            <a:ext cx="2856201" cy="137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sz="1400" b="1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Major Processes Required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To Sell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To Onboard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To Deliver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endParaRPr lang="en-CA" sz="12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" name="Google Shape;350;p3"/>
          <p:cNvSpPr txBox="1"/>
          <p:nvPr/>
        </p:nvSpPr>
        <p:spPr>
          <a:xfrm>
            <a:off x="387850" y="1077000"/>
            <a:ext cx="2856201" cy="183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sz="1400" b="1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Dress for Success Framework</a:t>
            </a:r>
            <a:endParaRPr sz="1400" b="1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Discovery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Requisition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Engagement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Services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r>
              <a:rPr lang="en-CA" sz="12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Stewardship</a:t>
            </a:r>
          </a:p>
          <a:p>
            <a:pPr marL="457200" marR="0" lvl="0" indent="-3048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Light"/>
              <a:buChar char="●"/>
            </a:pPr>
            <a:endParaRPr lang="en-CA" sz="12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1" name="Google Shape;351;p3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/>
          <p:nvPr/>
        </p:nvSpPr>
        <p:spPr>
          <a:xfrm>
            <a:off x="1067150" y="250925"/>
            <a:ext cx="627570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Session 4 Recap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53" name="Google Shape;35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7">
            <a:off x="454039" y="282536"/>
            <a:ext cx="267646" cy="36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61;p78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8D4BA0EB-E642-7415-D602-B21A14889F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0754" y="2026721"/>
            <a:ext cx="2934560" cy="2934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62;p78">
            <a:extLst>
              <a:ext uri="{FF2B5EF4-FFF2-40B4-BE49-F238E27FC236}">
                <a16:creationId xmlns:a16="http://schemas.microsoft.com/office/drawing/2014/main" id="{5AA1F44D-D254-524E-9434-784CC64B2E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78799" y="1522460"/>
            <a:ext cx="50652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1700" dirty="0">
                <a:latin typeface="Roboto Medium"/>
                <a:ea typeface="Roboto Medium"/>
                <a:cs typeface="Roboto Medium"/>
                <a:sym typeface="Roboto Medium"/>
              </a:rPr>
              <a:t>https://go.scalepad.com/vCISO-Resources</a:t>
            </a:r>
            <a:endParaRPr sz="1700"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" name="Google Shape;359;p78">
            <a:extLst>
              <a:ext uri="{FF2B5EF4-FFF2-40B4-BE49-F238E27FC236}">
                <a16:creationId xmlns:a16="http://schemas.microsoft.com/office/drawing/2014/main" id="{9D9CE3C2-1285-3E57-79E4-BDD380E2B861}"/>
              </a:ext>
            </a:extLst>
          </p:cNvPr>
          <p:cNvSpPr txBox="1"/>
          <p:nvPr/>
        </p:nvSpPr>
        <p:spPr>
          <a:xfrm>
            <a:off x="5230754" y="1077000"/>
            <a:ext cx="2761291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Previous Sessions Resources</a:t>
            </a:r>
            <a:endParaRPr sz="1500" b="1" i="0" u="none" strike="noStrike" cap="none" dirty="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"/>
          <p:cNvSpPr txBox="1"/>
          <p:nvPr/>
        </p:nvSpPr>
        <p:spPr>
          <a:xfrm>
            <a:off x="2670550" y="1515325"/>
            <a:ext cx="4846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Cross-Functional Prep and Offer Readiness</a:t>
            </a:r>
            <a:endParaRPr/>
          </a:p>
        </p:txBody>
      </p:sp>
      <p:sp>
        <p:nvSpPr>
          <p:cNvPr id="368" name="Google Shape;368;p5"/>
          <p:cNvSpPr txBox="1">
            <a:spLocks noGrp="1"/>
          </p:cNvSpPr>
          <p:nvPr>
            <p:ph type="title"/>
          </p:nvPr>
        </p:nvSpPr>
        <p:spPr>
          <a:xfrm>
            <a:off x="2191275" y="627600"/>
            <a:ext cx="39015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Today’s Agenda</a:t>
            </a:r>
            <a:endParaRPr/>
          </a:p>
        </p:txBody>
      </p:sp>
      <p:cxnSp>
        <p:nvCxnSpPr>
          <p:cNvPr id="369" name="Google Shape;369;p5"/>
          <p:cNvCxnSpPr/>
          <p:nvPr/>
        </p:nvCxnSpPr>
        <p:spPr>
          <a:xfrm>
            <a:off x="2191263" y="0"/>
            <a:ext cx="0" cy="5152200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0" name="Google Shape;370;p5"/>
          <p:cNvSpPr/>
          <p:nvPr/>
        </p:nvSpPr>
        <p:spPr>
          <a:xfrm>
            <a:off x="1924263" y="1456075"/>
            <a:ext cx="534000" cy="5340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1" name="Google Shape;371;p5"/>
          <p:cNvSpPr txBox="1"/>
          <p:nvPr/>
        </p:nvSpPr>
        <p:spPr>
          <a:xfrm>
            <a:off x="1968126" y="1446014"/>
            <a:ext cx="4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>
            <a:off x="1924263" y="2200850"/>
            <a:ext cx="534000" cy="5340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3" name="Google Shape;373;p5"/>
          <p:cNvSpPr txBox="1"/>
          <p:nvPr/>
        </p:nvSpPr>
        <p:spPr>
          <a:xfrm>
            <a:off x="1968126" y="2190789"/>
            <a:ext cx="4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 txBox="1"/>
          <p:nvPr/>
        </p:nvSpPr>
        <p:spPr>
          <a:xfrm>
            <a:off x="2670551" y="2260100"/>
            <a:ext cx="47955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Realistic Client Identification and Goal Setting</a:t>
            </a: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1924263" y="2945625"/>
            <a:ext cx="534000" cy="5340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76" name="Google Shape;376;p5"/>
          <p:cNvSpPr txBox="1"/>
          <p:nvPr/>
        </p:nvSpPr>
        <p:spPr>
          <a:xfrm>
            <a:off x="1968126" y="2935564"/>
            <a:ext cx="4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3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"/>
          <p:cNvSpPr txBox="1"/>
          <p:nvPr/>
        </p:nvSpPr>
        <p:spPr>
          <a:xfrm>
            <a:off x="2670550" y="3004875"/>
            <a:ext cx="48468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Setting Up Feedback Loops</a:t>
            </a:r>
            <a:endParaRPr sz="1500" b="1" i="0" u="none" strike="noStrike" cap="none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78" name="Google Shape;3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"/>
            <a:ext cx="1581156" cy="499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20875" y="1065013"/>
            <a:ext cx="1127237" cy="169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51197">
            <a:off x="7090287" y="645389"/>
            <a:ext cx="497289" cy="2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"/>
          <p:cNvPicPr preferRelativeResize="0"/>
          <p:nvPr/>
        </p:nvPicPr>
        <p:blipFill rotWithShape="1">
          <a:blip r:embed="rId6">
            <a:alphaModFix/>
          </a:blip>
          <a:srcRect l="-1331" r="42946" b="45849"/>
          <a:stretch/>
        </p:blipFill>
        <p:spPr>
          <a:xfrm rot="9341865">
            <a:off x="7546300" y="132862"/>
            <a:ext cx="1541174" cy="60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Building Your vCISO Practice - Development Roadmap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388" name="Google Shape;3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"/>
          <p:cNvSpPr/>
          <p:nvPr/>
        </p:nvSpPr>
        <p:spPr>
          <a:xfrm>
            <a:off x="888777" y="931349"/>
            <a:ext cx="688200" cy="688200"/>
          </a:xfrm>
          <a:prstGeom prst="ellipse">
            <a:avLst/>
          </a:prstGeom>
          <a:noFill/>
          <a:ln w="571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6"/>
          <p:cNvSpPr txBox="1"/>
          <p:nvPr/>
        </p:nvSpPr>
        <p:spPr>
          <a:xfrm>
            <a:off x="566147" y="1688335"/>
            <a:ext cx="135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INITIATE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Consensus to build vCISO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"/>
          <p:cNvSpPr txBox="1"/>
          <p:nvPr/>
        </p:nvSpPr>
        <p:spPr>
          <a:xfrm>
            <a:off x="3522177" y="1664010"/>
            <a:ext cx="1485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EVALUATE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People/Process/Tech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Strategy and Approach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"/>
          <p:cNvSpPr txBox="1"/>
          <p:nvPr/>
        </p:nvSpPr>
        <p:spPr>
          <a:xfrm>
            <a:off x="6614106" y="1664010"/>
            <a:ext cx="168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PLAN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Go-to-Market, Offer Matrix, Resources, Logistics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8638" y="841824"/>
            <a:ext cx="772297" cy="82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3563" y="799676"/>
            <a:ext cx="969476" cy="104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"/>
          <p:cNvSpPr txBox="1"/>
          <p:nvPr/>
        </p:nvSpPr>
        <p:spPr>
          <a:xfrm>
            <a:off x="5205572" y="2829600"/>
            <a:ext cx="183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DEVELOP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Design sales, operations, and service delivery methods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08939" y="2037309"/>
            <a:ext cx="688327" cy="75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3378" y="2072434"/>
            <a:ext cx="704583" cy="75716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"/>
          <p:cNvSpPr txBox="1"/>
          <p:nvPr/>
        </p:nvSpPr>
        <p:spPr>
          <a:xfrm>
            <a:off x="802331" y="4114133"/>
            <a:ext cx="1485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ITERATE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Identify primary clients, deliver, iterate, adjust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6"/>
          <p:cNvSpPr txBox="1"/>
          <p:nvPr/>
        </p:nvSpPr>
        <p:spPr>
          <a:xfrm>
            <a:off x="3833820" y="4114133"/>
            <a:ext cx="168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LAUNCH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Apply lessons learned, perform full market attack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"/>
          <p:cNvSpPr txBox="1"/>
          <p:nvPr/>
        </p:nvSpPr>
        <p:spPr>
          <a:xfrm>
            <a:off x="6907563" y="4114133"/>
            <a:ext cx="1759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OPERATE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Perform continuous delivery and improvement cycles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39830" y="3408359"/>
            <a:ext cx="639288" cy="686991"/>
          </a:xfrm>
          <a:prstGeom prst="rect">
            <a:avLst/>
          </a:prstGeom>
          <a:noFill/>
          <a:ln>
            <a:noFill/>
          </a:ln>
          <a:effectLst>
            <a:glow rad="3810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02" name="Google Shape;402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4888" y="3384374"/>
            <a:ext cx="704575" cy="7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6927" y="3408359"/>
            <a:ext cx="821239" cy="720851"/>
          </a:xfrm>
          <a:prstGeom prst="rect">
            <a:avLst/>
          </a:prstGeom>
          <a:noFill/>
          <a:ln>
            <a:noFill/>
          </a:ln>
          <a:effectLst>
            <a:glow rad="3810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04" name="Google Shape;404;p6"/>
          <p:cNvSpPr txBox="1"/>
          <p:nvPr/>
        </p:nvSpPr>
        <p:spPr>
          <a:xfrm>
            <a:off x="913223" y="1152300"/>
            <a:ext cx="6393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START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5" name="Google Shape;405;p6"/>
          <p:cNvCxnSpPr/>
          <p:nvPr/>
        </p:nvCxnSpPr>
        <p:spPr>
          <a:xfrm>
            <a:off x="1576986" y="1275450"/>
            <a:ext cx="21810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06" name="Google Shape;406;p6"/>
          <p:cNvCxnSpPr/>
          <p:nvPr/>
        </p:nvCxnSpPr>
        <p:spPr>
          <a:xfrm>
            <a:off x="4749886" y="1275450"/>
            <a:ext cx="22944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07" name="Google Shape;407;p6"/>
          <p:cNvCxnSpPr/>
          <p:nvPr/>
        </p:nvCxnSpPr>
        <p:spPr>
          <a:xfrm>
            <a:off x="3268936" y="2523850"/>
            <a:ext cx="24228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408" name="Google Shape;408;p6"/>
          <p:cNvCxnSpPr/>
          <p:nvPr/>
        </p:nvCxnSpPr>
        <p:spPr>
          <a:xfrm>
            <a:off x="1862536" y="3771500"/>
            <a:ext cx="24228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09" name="Google Shape;409;p6"/>
          <p:cNvCxnSpPr/>
          <p:nvPr/>
        </p:nvCxnSpPr>
        <p:spPr>
          <a:xfrm>
            <a:off x="5033636" y="3771500"/>
            <a:ext cx="23205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10" name="Google Shape;410;p6"/>
          <p:cNvCxnSpPr>
            <a:stCxn id="393" idx="3"/>
          </p:cNvCxnSpPr>
          <p:nvPr/>
        </p:nvCxnSpPr>
        <p:spPr>
          <a:xfrm flipH="1">
            <a:off x="6463135" y="1256789"/>
            <a:ext cx="1387800" cy="1304400"/>
          </a:xfrm>
          <a:prstGeom prst="bentConnector3">
            <a:avLst>
              <a:gd name="adj1" fmla="val -41785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11" name="Google Shape;411;p6"/>
          <p:cNvCxnSpPr>
            <a:endCxn id="403" idx="1"/>
          </p:cNvCxnSpPr>
          <p:nvPr/>
        </p:nvCxnSpPr>
        <p:spPr>
          <a:xfrm rot="5400000">
            <a:off x="1136877" y="2501135"/>
            <a:ext cx="1277700" cy="1257600"/>
          </a:xfrm>
          <a:prstGeom prst="bentConnector4">
            <a:avLst>
              <a:gd name="adj1" fmla="val -210"/>
              <a:gd name="adj2" fmla="val 124730"/>
            </a:avLst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12" name="Google Shape;412;p6"/>
          <p:cNvSpPr txBox="1"/>
          <p:nvPr/>
        </p:nvSpPr>
        <p:spPr>
          <a:xfrm>
            <a:off x="1977758" y="2829600"/>
            <a:ext cx="1750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"/>
              </a:rPr>
              <a:t>IMPLEMENT</a:t>
            </a:r>
            <a:endParaRPr sz="1400" b="1" i="0" u="none" strike="noStrike" cap="none">
              <a:solidFill>
                <a:srgbClr val="000000"/>
              </a:solidFill>
              <a:latin typeface="Roboto Black"/>
              <a:ea typeface="Roboto Black"/>
              <a:cs typeface="Roboto Black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Deploy processes, playbooks, and procedures.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"/>
          <p:cNvSpPr txBox="1">
            <a:spLocks noGrp="1"/>
          </p:cNvSpPr>
          <p:nvPr>
            <p:ph type="title"/>
          </p:nvPr>
        </p:nvSpPr>
        <p:spPr>
          <a:xfrm>
            <a:off x="1373082" y="1939869"/>
            <a:ext cx="63978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/>
              <a:t>Today:</a:t>
            </a:r>
            <a:br>
              <a:rPr lang="en"/>
            </a:br>
            <a:r>
              <a:rPr lang="en" b="1">
                <a:latin typeface="Roboto Black"/>
                <a:ea typeface="Roboto Black"/>
                <a:cs typeface="Roboto Black"/>
                <a:sym typeface="Roboto Black"/>
              </a:rPr>
              <a:t>ITERATE AND LAUNCH</a:t>
            </a:r>
            <a:endParaRPr b="1"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18" name="Google Shape;418;p7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7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Building Your vCISO Practice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20" name="Google Shape;4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"/>
          <p:cNvSpPr txBox="1"/>
          <p:nvPr/>
        </p:nvSpPr>
        <p:spPr>
          <a:xfrm>
            <a:off x="1987650" y="2803425"/>
            <a:ext cx="516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From Planning Mode to Execution Mode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8"/>
          <p:cNvSpPr txBox="1">
            <a:spLocks noGrp="1"/>
          </p:cNvSpPr>
          <p:nvPr>
            <p:ph type="title"/>
          </p:nvPr>
        </p:nvSpPr>
        <p:spPr>
          <a:xfrm>
            <a:off x="1569650" y="1119200"/>
            <a:ext cx="5270700" cy="27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3200" b="1">
                <a:solidFill>
                  <a:schemeClr val="accent6"/>
                </a:solidFill>
                <a:latin typeface="Roboto Black"/>
                <a:ea typeface="Roboto Black"/>
                <a:cs typeface="Roboto Black"/>
                <a:sym typeface="Roboto Black"/>
              </a:rPr>
              <a:t>Poll</a:t>
            </a:r>
            <a:endParaRPr sz="3200" b="1">
              <a:solidFill>
                <a:schemeClr val="accent6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2800">
                <a:latin typeface="Roboto Medium"/>
                <a:ea typeface="Roboto Medium"/>
                <a:cs typeface="Roboto Medium"/>
                <a:sym typeface="Roboto Medium"/>
              </a:rPr>
              <a:t>When launching new offerings, what’s your process like?</a:t>
            </a:r>
            <a:endParaRPr sz="28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7" name="Google Shape;427;p8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8"/>
          <p:cNvSpPr txBox="1"/>
          <p:nvPr/>
        </p:nvSpPr>
        <p:spPr>
          <a:xfrm>
            <a:off x="1067150" y="250925"/>
            <a:ext cx="6275701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Building Your vCISO Practice</a:t>
            </a:r>
            <a:endParaRPr sz="1500" b="1" i="0" u="none" strike="noStrike" cap="none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429" name="Google Shape;4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7">
            <a:off x="454039" y="282536"/>
            <a:ext cx="267646" cy="36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"/>
          <p:cNvSpPr txBox="1"/>
          <p:nvPr/>
        </p:nvSpPr>
        <p:spPr>
          <a:xfrm>
            <a:off x="1067150" y="1153200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Training the Team</a:t>
            </a:r>
            <a:endParaRPr/>
          </a:p>
        </p:txBody>
      </p:sp>
      <p:sp>
        <p:nvSpPr>
          <p:cNvPr id="435" name="Google Shape;435;p4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Cross-Functional Prep and Offer Readiness</a:t>
            </a:r>
            <a:endParaRPr/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"/>
          <p:cNvSpPr txBox="1"/>
          <p:nvPr/>
        </p:nvSpPr>
        <p:spPr>
          <a:xfrm>
            <a:off x="1067150" y="2119431"/>
            <a:ext cx="6859334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Team must understand the offer and understand the interest signals.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What makes clients right-fit for the offer?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Sales and Account Management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TAMs, Engineers, and Service Manager Awareness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Everyone must be clear on the part they play (review the capability map from Session 3 and document in the processes from Session 4)</a:t>
            </a:r>
            <a:endParaRPr/>
          </a:p>
        </p:txBody>
      </p:sp>
      <p:sp>
        <p:nvSpPr>
          <p:cNvPr id="439" name="Google Shape;439;p4"/>
          <p:cNvSpPr txBox="1"/>
          <p:nvPr/>
        </p:nvSpPr>
        <p:spPr>
          <a:xfrm>
            <a:off x="854863" y="1623660"/>
            <a:ext cx="6275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Creating cross-functional offer awareness</a:t>
            </a:r>
            <a:endParaRPr sz="1600" b="0" i="1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9"/>
          <p:cNvSpPr txBox="1"/>
          <p:nvPr/>
        </p:nvSpPr>
        <p:spPr>
          <a:xfrm>
            <a:off x="1067150" y="1153200"/>
            <a:ext cx="62757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Offer Readiness</a:t>
            </a:r>
            <a:endParaRPr/>
          </a:p>
        </p:txBody>
      </p:sp>
      <p:sp>
        <p:nvSpPr>
          <p:cNvPr id="445" name="Google Shape;445;p9"/>
          <p:cNvSpPr/>
          <p:nvPr/>
        </p:nvSpPr>
        <p:spPr>
          <a:xfrm>
            <a:off x="320863" y="191675"/>
            <a:ext cx="534000" cy="534000"/>
          </a:xfrm>
          <a:prstGeom prst="ellipse">
            <a:avLst/>
          </a:prstGeom>
          <a:solidFill>
            <a:srgbClr val="0A1C2B"/>
          </a:solidFill>
          <a:ln w="508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5"/>
              <a:buFont typeface="Arial"/>
              <a:buNone/>
            </a:pPr>
            <a:endParaRPr sz="18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9"/>
          <p:cNvSpPr txBox="1"/>
          <p:nvPr/>
        </p:nvSpPr>
        <p:spPr>
          <a:xfrm>
            <a:off x="1067150" y="250925"/>
            <a:ext cx="6275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Cross-Functional Prep and Offer Readiness</a:t>
            </a:r>
            <a:endParaRPr/>
          </a:p>
        </p:txBody>
      </p:sp>
      <p:pic>
        <p:nvPicPr>
          <p:cNvPr id="447" name="Google Shape;44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00752">
            <a:off x="454039" y="282536"/>
            <a:ext cx="267645" cy="36637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9"/>
          <p:cNvSpPr txBox="1"/>
          <p:nvPr/>
        </p:nvSpPr>
        <p:spPr>
          <a:xfrm>
            <a:off x="1067150" y="2119431"/>
            <a:ext cx="6869438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Mock presentations (run the pitch and role play the clarity)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Identify internal champions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Presentation certification (ensures consistent execution and delivery)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Leverage one of your clients to help you test and validate</a:t>
            </a:r>
            <a:endParaRPr/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Char char="●"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Feedback Retrospective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endParaRPr sz="1600" b="0" i="0" u="none" strike="noStrike" cap="none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9" name="Google Shape;449;p9"/>
          <p:cNvSpPr txBox="1"/>
          <p:nvPr/>
        </p:nvSpPr>
        <p:spPr>
          <a:xfrm>
            <a:off x="854863" y="1623660"/>
            <a:ext cx="6275700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Light"/>
              <a:buNone/>
            </a:pPr>
            <a:r>
              <a:rPr lang="en" sz="16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Smoke testing the presentation layer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calePad Theme">
  <a:themeElements>
    <a:clrScheme name="Simple Light">
      <a:dk1>
        <a:srgbClr val="0A1C2B"/>
      </a:dk1>
      <a:lt1>
        <a:srgbClr val="FFFFFF"/>
      </a:lt1>
      <a:dk2>
        <a:srgbClr val="0A1C2B"/>
      </a:dk2>
      <a:lt2>
        <a:srgbClr val="F5F5F5"/>
      </a:lt2>
      <a:accent1>
        <a:srgbClr val="489D7E"/>
      </a:accent1>
      <a:accent2>
        <a:srgbClr val="226093"/>
      </a:accent2>
      <a:accent3>
        <a:srgbClr val="007674"/>
      </a:accent3>
      <a:accent4>
        <a:srgbClr val="D0314C"/>
      </a:accent4>
      <a:accent5>
        <a:srgbClr val="683568"/>
      </a:accent5>
      <a:accent6>
        <a:srgbClr val="EBA9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951</Words>
  <Application>Microsoft Macintosh PowerPoint</Application>
  <PresentationFormat>On-screen Show (16:9)</PresentationFormat>
  <Paragraphs>149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Roboto Medium</vt:lpstr>
      <vt:lpstr>Roboto Thin</vt:lpstr>
      <vt:lpstr>Roboto ExtraBold</vt:lpstr>
      <vt:lpstr>Roboto Light</vt:lpstr>
      <vt:lpstr>Roboto Black</vt:lpstr>
      <vt:lpstr>Roboto</vt:lpstr>
      <vt:lpstr>ScalePad Theme</vt:lpstr>
      <vt:lpstr>Building Your vCISO Practice: A Growth Path for MSPs</vt:lpstr>
      <vt:lpstr>Luis Giraldo</vt:lpstr>
      <vt:lpstr>https://go.scalepad.com/vCISO-Resources</vt:lpstr>
      <vt:lpstr>Today’s Agenda</vt:lpstr>
      <vt:lpstr>PowerPoint Presentation</vt:lpstr>
      <vt:lpstr>Today: ITERATE AND LAUNCH</vt:lpstr>
      <vt:lpstr>Poll When launching new offerings, what’s your process like?</vt:lpstr>
      <vt:lpstr>PowerPoint Presentation</vt:lpstr>
      <vt:lpstr>PowerPoint Presentation</vt:lpstr>
      <vt:lpstr>PowerPoint Presentation</vt:lpstr>
      <vt:lpstr>Poll How long does it take you to talk to all your clients about a new service or offering?</vt:lpstr>
      <vt:lpstr>PowerPoint Presentation</vt:lpstr>
      <vt:lpstr>PowerPoint Presentation</vt:lpstr>
      <vt:lpstr>Poll How structured is your approach to setting up feedback loops for new offerings?</vt:lpstr>
      <vt:lpstr>PowerPoint Presentation</vt:lpstr>
      <vt:lpstr>PowerPoint Presentation</vt:lpstr>
      <vt:lpstr>Learn More About</vt:lpstr>
      <vt:lpstr>Learn more about the PowerGRYD™ vCISO System</vt:lpstr>
      <vt:lpstr>Building Your vCISO Practice: A Growth Path for MSPs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Luis Giraldo</cp:lastModifiedBy>
  <cp:revision>5</cp:revision>
  <dcterms:modified xsi:type="dcterms:W3CDTF">2025-10-02T14:48:31Z</dcterms:modified>
</cp:coreProperties>
</file>