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Inter" panose="02000503000000020004" pitchFamily="2" charset="0"/>
      <p:regular r:id="rId27"/>
      <p:bold r:id="rId28"/>
      <p:italic r:id="rId29"/>
      <p:boldItalic r:id="rId30"/>
    </p:embeddedFont>
    <p:embeddedFont>
      <p:font typeface="Inter Light" panose="02000403000000020004" pitchFamily="2" charset="0"/>
      <p:regular r:id="rId31"/>
      <p: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Black" panose="02000000000000000000" pitchFamily="2" charset="0"/>
      <p:bold r:id="rId37"/>
      <p:italic r:id="rId38"/>
      <p:boldItalic r:id="rId39"/>
    </p:embeddedFont>
    <p:embeddedFont>
      <p:font typeface="Roboto Light" panose="02000000000000000000" pitchFamily="2" charset="0"/>
      <p:regular r:id="rId40"/>
      <p:italic r:id="rId41"/>
    </p:embeddedFont>
    <p:embeddedFont>
      <p:font typeface="Roboto Medium" panose="02000000000000000000" pitchFamily="2" charset="0"/>
      <p:regular r:id="rId42"/>
      <p:italic r:id="rId43"/>
    </p:embeddedFont>
    <p:embeddedFont>
      <p:font typeface="Roboto SemiBold" panose="02000000000000000000" pitchFamily="2" charset="0"/>
      <p:regular r:id="rId44"/>
      <p:bold r:id="rId45"/>
      <p:italic r:id="rId46"/>
      <p:boldItalic r:id="rId47"/>
    </p:embeddedFont>
    <p:embeddedFont>
      <p:font typeface="Roboto Thin" panose="02000000000000000000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02">
          <p15:clr>
            <a:srgbClr val="9AA0A6"/>
          </p15:clr>
        </p15:guide>
        <p15:guide id="4" pos="1209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4" roundtripDataSignature="AMtx7mjKGljvmcgKEj5Tpvy39h+yRKe9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/>
    <p:restoredTop sz="84451"/>
  </p:normalViewPr>
  <p:slideViewPr>
    <p:cSldViewPr snapToGrid="0">
      <p:cViewPr varScale="1">
        <p:scale>
          <a:sx n="179" d="100"/>
          <a:sy n="179" d="100"/>
        </p:scale>
        <p:origin x="200" y="648"/>
      </p:cViewPr>
      <p:guideLst>
        <p:guide orient="horz" pos="1620"/>
        <p:guide pos="2880"/>
        <p:guide pos="202"/>
        <p:guide pos="12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84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ac83e603d3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ac83e603d3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b="0" i="1">
                <a:latin typeface="Roboto Medium"/>
                <a:ea typeface="Roboto Medium"/>
                <a:cs typeface="Roboto Medium"/>
                <a:sym typeface="Roboto Medium"/>
              </a:rPr>
              <a:t>(multiple choice)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b="1">
                <a:latin typeface="Roboto Medium"/>
                <a:ea typeface="Roboto Medium"/>
                <a:cs typeface="Roboto Medium"/>
                <a:sym typeface="Roboto Medium"/>
              </a:rPr>
              <a:t>Poll</a:t>
            </a:r>
            <a:r>
              <a:rPr lang="en" sz="1100">
                <a:latin typeface="Roboto Medium"/>
                <a:ea typeface="Roboto Medium"/>
                <a:cs typeface="Roboto Medium"/>
                <a:sym typeface="Roboto Medium"/>
              </a:rPr>
              <a:t>: How do you go about “future-proofing” your MSP?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Answer options:</a:t>
            </a:r>
            <a:endParaRPr b="1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Add AI to the website and call it “innovation”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Capture the customer voice and shape strategy accordingly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Incorporate constant questioning and retrospectives as a discipline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Build multi-year plans for additional service offerings and expanded market segments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ac83e603d3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g3ac83e603d3_0_1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ac83e603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ac83e603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b="1">
                <a:latin typeface="Roboto Medium"/>
                <a:ea typeface="Roboto Medium"/>
                <a:cs typeface="Roboto Medium"/>
                <a:sym typeface="Roboto Medium"/>
              </a:rPr>
              <a:t>Poll</a:t>
            </a:r>
            <a:r>
              <a:rPr lang="en" sz="1100">
                <a:latin typeface="Roboto Medium"/>
                <a:ea typeface="Roboto Medium"/>
                <a:cs typeface="Roboto Medium"/>
                <a:sym typeface="Roboto Medium"/>
              </a:rPr>
              <a:t>: How would your clients describe your vCISO offering?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Answer options: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They manage our security tools and systems design.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They help us check compliance boxes.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They help us write policies and do risk assessments.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They work intimately with our executive team to accelerate our business with security.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Title Page – Icons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3ac83e603d3_0_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150" y="-11825"/>
            <a:ext cx="9186549" cy="518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g3ac83e603d3_0_4"/>
          <p:cNvSpPr txBox="1">
            <a:spLocks noGrp="1"/>
          </p:cNvSpPr>
          <p:nvPr>
            <p:ph type="title"/>
          </p:nvPr>
        </p:nvSpPr>
        <p:spPr>
          <a:xfrm>
            <a:off x="573250" y="2590400"/>
            <a:ext cx="72993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"/>
              <a:buNone/>
              <a:defRPr sz="4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" name="Google Shape;11;g3ac83e603d3_0_4"/>
          <p:cNvSpPr txBox="1">
            <a:spLocks noGrp="1"/>
          </p:cNvSpPr>
          <p:nvPr>
            <p:ph type="subTitle" idx="1"/>
          </p:nvPr>
        </p:nvSpPr>
        <p:spPr>
          <a:xfrm>
            <a:off x="573250" y="3243450"/>
            <a:ext cx="70392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nter"/>
              <a:buNone/>
              <a:defRPr sz="24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12" name="Google Shape;12;g3ac83e603d3_0_4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710375" y="588317"/>
            <a:ext cx="1601825" cy="34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3ac83e603d3_0_4"/>
          <p:cNvSpPr txBox="1"/>
          <p:nvPr/>
        </p:nvSpPr>
        <p:spPr>
          <a:xfrm>
            <a:off x="7657802" y="4820400"/>
            <a:ext cx="1486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© ScalePad Inc. 2025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ransition Slide - CM">
  <p:cSld name="CUSTOM_9_3_2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c83e603d3_0_64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rgbClr val="944B94"/>
              </a:gs>
              <a:gs pos="100000">
                <a:srgbClr val="3A233A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g3ac83e603d3_0_6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658375" y="775750"/>
            <a:ext cx="1386025" cy="2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ac83e603d3_0_64"/>
          <p:cNvSpPr txBox="1">
            <a:spLocks noGrp="1"/>
          </p:cNvSpPr>
          <p:nvPr>
            <p:ph type="title"/>
          </p:nvPr>
        </p:nvSpPr>
        <p:spPr>
          <a:xfrm>
            <a:off x="518850" y="1943850"/>
            <a:ext cx="731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g3ac83e603d3_0_64"/>
          <p:cNvSpPr txBox="1">
            <a:spLocks noGrp="1"/>
          </p:cNvSpPr>
          <p:nvPr>
            <p:ph type="subTitle" idx="1"/>
          </p:nvPr>
        </p:nvSpPr>
        <p:spPr>
          <a:xfrm>
            <a:off x="518850" y="2663550"/>
            <a:ext cx="6435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73" name="Google Shape;73;g3ac83e603d3_0_64"/>
          <p:cNvCxnSpPr/>
          <p:nvPr/>
        </p:nvCxnSpPr>
        <p:spPr>
          <a:xfrm>
            <a:off x="620754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ransition Slide - QT">
  <p:cSld name="CUSTOM_9_3_2_1_1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c83e603d3_0_70"/>
          <p:cNvSpPr/>
          <p:nvPr/>
        </p:nvSpPr>
        <p:spPr>
          <a:xfrm>
            <a:off x="-22125" y="-23275"/>
            <a:ext cx="9171000" cy="5199000"/>
          </a:xfrm>
          <a:prstGeom prst="rect">
            <a:avLst/>
          </a:prstGeom>
          <a:gradFill>
            <a:gsLst>
              <a:gs pos="0">
                <a:srgbClr val="B71E74"/>
              </a:gs>
              <a:gs pos="100000">
                <a:srgbClr val="7F094F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g3ac83e603d3_0_70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658375" y="775750"/>
            <a:ext cx="1386025" cy="2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3ac83e603d3_0_70"/>
          <p:cNvSpPr txBox="1">
            <a:spLocks noGrp="1"/>
          </p:cNvSpPr>
          <p:nvPr>
            <p:ph type="title"/>
          </p:nvPr>
        </p:nvSpPr>
        <p:spPr>
          <a:xfrm>
            <a:off x="518850" y="1943850"/>
            <a:ext cx="731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3ac83e603d3_0_70"/>
          <p:cNvSpPr txBox="1">
            <a:spLocks noGrp="1"/>
          </p:cNvSpPr>
          <p:nvPr>
            <p:ph type="subTitle" idx="1"/>
          </p:nvPr>
        </p:nvSpPr>
        <p:spPr>
          <a:xfrm>
            <a:off x="518850" y="2663550"/>
            <a:ext cx="6435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79" name="Google Shape;79;g3ac83e603d3_0_70"/>
          <p:cNvCxnSpPr/>
          <p:nvPr/>
        </p:nvCxnSpPr>
        <p:spPr>
          <a:xfrm>
            <a:off x="620754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Dark">
  <p:cSld name="CUSTOM_9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ac83e603d3_0_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350" y="-45400"/>
            <a:ext cx="9220949" cy="52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ac83e603d3_0_76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83" name="Google Shape;83;g3ac83e603d3_0_76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Light">
  <p:cSld name="CUSTOM_9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c83e603d3_0_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40000">
                <a:srgbClr val="F5F7F9"/>
              </a:gs>
              <a:gs pos="100000">
                <a:srgbClr val="EAEEF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ac83e603d3_0_80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 sz="3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87" name="Google Shape;87;g3ac83e603d3_0_80" title="ScalePad-logo-colou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2514" y="4782436"/>
            <a:ext cx="865623" cy="13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LM">
  <p:cSld name="CUSTOM_9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c83e603d3_0_84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2523B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ac83e603d3_0_84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91" name="Google Shape;91;g3ac83e603d3_0_8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BR">
  <p:cSld name="CUSTOM_9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c83e603d3_0_88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rgbClr val="2E83C9"/>
              </a:gs>
              <a:gs pos="100000">
                <a:srgbClr val="1A3D5A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c83e603d3_0_88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95" name="Google Shape;95;g3ac83e603d3_0_88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LCI">
  <p:cSld name="CUSTOM_9_1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c83e603d3_0_92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03333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ac83e603d3_0_92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99" name="Google Shape;99;g3ac83e603d3_0_92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C360">
  <p:cSld name="CUSTOM_9_1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c83e603d3_0_96"/>
          <p:cNvSpPr/>
          <p:nvPr/>
        </p:nvSpPr>
        <p:spPr>
          <a:xfrm>
            <a:off x="-22125" y="-23275"/>
            <a:ext cx="9171000" cy="5199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962B3D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ac83e603d3_0_96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3" name="Google Shape;103;g3ac83e603d3_0_96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CM">
  <p:cSld name="CUSTOM_9_1_1_1_1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c83e603d3_0_100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rgbClr val="944B94"/>
              </a:gs>
              <a:gs pos="100000">
                <a:srgbClr val="3A233A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ac83e603d3_0_100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7" name="Google Shape;107;g3ac83e603d3_0_100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QT">
  <p:cSld name="CUSTOM_9_1_1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c83e603d3_0_104"/>
          <p:cNvSpPr/>
          <p:nvPr/>
        </p:nvSpPr>
        <p:spPr>
          <a:xfrm>
            <a:off x="-22125" y="-23275"/>
            <a:ext cx="9171000" cy="5199000"/>
          </a:xfrm>
          <a:prstGeom prst="rect">
            <a:avLst/>
          </a:prstGeom>
          <a:gradFill>
            <a:gsLst>
              <a:gs pos="0">
                <a:srgbClr val="B71E74"/>
              </a:gs>
              <a:gs pos="100000">
                <a:srgbClr val="7F094F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ac83e603d3_0_104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11" name="Google Shape;111;g3ac83e603d3_0_104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Title Page – Dark">
  <p:cSld name="TITLE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3ac83e603d3_0_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350" y="-45400"/>
            <a:ext cx="9220949" cy="52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3ac83e603d3_0_10"/>
          <p:cNvSpPr txBox="1">
            <a:spLocks noGrp="1"/>
          </p:cNvSpPr>
          <p:nvPr>
            <p:ph type="title"/>
          </p:nvPr>
        </p:nvSpPr>
        <p:spPr>
          <a:xfrm>
            <a:off x="573250" y="2081250"/>
            <a:ext cx="49530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"/>
              <a:buNone/>
              <a:defRPr sz="4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7" name="Google Shape;17;g3ac83e603d3_0_10"/>
          <p:cNvSpPr txBox="1">
            <a:spLocks noGrp="1"/>
          </p:cNvSpPr>
          <p:nvPr>
            <p:ph type="subTitle" idx="1"/>
          </p:nvPr>
        </p:nvSpPr>
        <p:spPr>
          <a:xfrm>
            <a:off x="573250" y="3243450"/>
            <a:ext cx="4953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Inter"/>
              <a:buNone/>
              <a:defRPr sz="23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18" name="Google Shape;18;g3ac83e603d3_0_10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725863" y="596069"/>
            <a:ext cx="1601825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3ac83e603d3_0_10"/>
          <p:cNvSpPr txBox="1"/>
          <p:nvPr/>
        </p:nvSpPr>
        <p:spPr>
          <a:xfrm>
            <a:off x="7657802" y="4820400"/>
            <a:ext cx="1486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© ScalePad Inc. 2025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Yellow">
  <p:cSld name="CUSTOM_9_1_1_1_1_2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c83e603d3_0_108"/>
          <p:cNvSpPr/>
          <p:nvPr/>
        </p:nvSpPr>
        <p:spPr>
          <a:xfrm>
            <a:off x="-22125" y="-23275"/>
            <a:ext cx="9171000" cy="5199000"/>
          </a:xfrm>
          <a:prstGeom prst="rect">
            <a:avLst/>
          </a:prstGeom>
          <a:gradFill>
            <a:gsLst>
              <a:gs pos="0">
                <a:srgbClr val="FFC42E"/>
              </a:gs>
              <a:gs pos="100000">
                <a:srgbClr val="A47806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ac83e603d3_0_108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15" name="Google Shape;115;g3ac83e603d3_0_108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">
  <p:cSld name="CUSTOM_7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c83e603d3_0_112"/>
          <p:cNvSpPr/>
          <p:nvPr/>
        </p:nvSpPr>
        <p:spPr>
          <a:xfrm>
            <a:off x="6181500" y="-11825"/>
            <a:ext cx="2985900" cy="5188800"/>
          </a:xfrm>
          <a:prstGeom prst="rect">
            <a:avLst/>
          </a:prstGeom>
          <a:gradFill>
            <a:gsLst>
              <a:gs pos="0">
                <a:srgbClr val="112B3D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g3ac83e603d3_0_112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119" name="Google Shape;119;g3ac83e603d3_0_112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3ac83e603d3_0_112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g3ac83e603d3_0_112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Google Shape;122;g3ac83e603d3_0_112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ac83e603d3_0_112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4" name="Google Shape;124;g3ac83e603d3_0_112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">
  <p:cSld name="CUSTOM_7_2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c83e603d3_0_121"/>
          <p:cNvSpPr/>
          <p:nvPr/>
        </p:nvSpPr>
        <p:spPr>
          <a:xfrm>
            <a:off x="2923250" y="-19425"/>
            <a:ext cx="6220800" cy="5205000"/>
          </a:xfrm>
          <a:prstGeom prst="rect">
            <a:avLst/>
          </a:prstGeom>
          <a:gradFill>
            <a:gsLst>
              <a:gs pos="0">
                <a:schemeClr val="lt1"/>
              </a:gs>
              <a:gs pos="40000">
                <a:srgbClr val="F5F7F9"/>
              </a:gs>
              <a:gs pos="100000">
                <a:srgbClr val="EAEEF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ac83e603d3_0_121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rgbClr val="112B3D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g3ac83e603d3_0_121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ac83e603d3_0_121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0" name="Google Shape;130;g3ac83e603d3_0_121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1" name="Google Shape;131;g3ac83e603d3_0_121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 - Yellow">
  <p:cSld name="CUSTOM_7_2_2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c83e603d3_0_128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rgbClr val="FFC42E"/>
              </a:gs>
              <a:gs pos="100000">
                <a:srgbClr val="A4780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g3ac83e603d3_0_128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ac83e603d3_0_128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" name="Google Shape;136;g3ac83e603d3_0_128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7" name="Google Shape;137;g3ac83e603d3_0_128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 - LM">
  <p:cSld name="CUSTOM_7_2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c83e603d3_0_134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2523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g3ac83e603d3_0_13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ac83e603d3_0_134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2" name="Google Shape;142;g3ac83e603d3_0_134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43" name="Google Shape;143;g3ac83e603d3_0_134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 - BR">
  <p:cSld name="CUSTOM_7_2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c83e603d3_0_140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rgbClr val="2E83C9"/>
              </a:gs>
              <a:gs pos="100000">
                <a:srgbClr val="1A3D5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g3ac83e603d3_0_140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ac83e603d3_0_140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8" name="Google Shape;148;g3ac83e603d3_0_140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49" name="Google Shape;149;g3ac83e603d3_0_140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 - LCI">
  <p:cSld name="CUSTOM_7_2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c83e603d3_0_146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03333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g3ac83e603d3_0_146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ac83e603d3_0_146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" name="Google Shape;154;g3ac83e603d3_0_146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55" name="Google Shape;155;g3ac83e603d3_0_146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 - C360">
  <p:cSld name="CUSTOM_7_2_1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c83e603d3_0_152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962B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3ac83e603d3_0_152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ac83e603d3_0_152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" name="Google Shape;160;g3ac83e603d3_0_152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61" name="Google Shape;161;g3ac83e603d3_0_152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 - CM">
  <p:cSld name="CUSTOM_7_2_1_1_1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c83e603d3_0_158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rgbClr val="944B94"/>
              </a:gs>
              <a:gs pos="100000">
                <a:srgbClr val="3A233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g3ac83e603d3_0_158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ac83e603d3_0_158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6" name="Google Shape;166;g3ac83e603d3_0_158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67" name="Google Shape;167;g3ac83e603d3_0_158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ext (Right) - QT">
  <p:cSld name="CUSTOM_7_2_1_1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c83e603d3_0_164"/>
          <p:cNvSpPr/>
          <p:nvPr/>
        </p:nvSpPr>
        <p:spPr>
          <a:xfrm>
            <a:off x="-42100" y="-19425"/>
            <a:ext cx="2965200" cy="5205000"/>
          </a:xfrm>
          <a:prstGeom prst="rect">
            <a:avLst/>
          </a:prstGeom>
          <a:gradFill>
            <a:gsLst>
              <a:gs pos="0">
                <a:srgbClr val="B71E74"/>
              </a:gs>
              <a:gs pos="100000">
                <a:srgbClr val="7F094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g3ac83e603d3_0_16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ac83e603d3_0_164"/>
          <p:cNvSpPr txBox="1">
            <a:spLocks noGrp="1"/>
          </p:cNvSpPr>
          <p:nvPr>
            <p:ph type="body" idx="1"/>
          </p:nvPr>
        </p:nvSpPr>
        <p:spPr>
          <a:xfrm>
            <a:off x="3425775" y="1670750"/>
            <a:ext cx="49563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" name="Google Shape;172;g3ac83e603d3_0_164"/>
          <p:cNvSpPr txBox="1">
            <a:spLocks noGrp="1"/>
          </p:cNvSpPr>
          <p:nvPr>
            <p:ph type="title"/>
          </p:nvPr>
        </p:nvSpPr>
        <p:spPr>
          <a:xfrm>
            <a:off x="3425775" y="1005750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3" name="Google Shape;173;g3ac83e603d3_0_164"/>
          <p:cNvSpPr txBox="1">
            <a:spLocks noGrp="1"/>
          </p:cNvSpPr>
          <p:nvPr>
            <p:ph type="title" idx="2"/>
          </p:nvPr>
        </p:nvSpPr>
        <p:spPr>
          <a:xfrm>
            <a:off x="218063" y="1005750"/>
            <a:ext cx="24870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None/>
              <a:defRPr sz="2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Inter"/>
              <a:buNone/>
              <a:defRPr sz="1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Title Page – Light">
  <p:cSld name="TITLE_2_3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ac83e603d3_0_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40000">
                <a:srgbClr val="F5F7F9"/>
              </a:gs>
              <a:gs pos="100000">
                <a:srgbClr val="EAEEF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g3ac83e603d3_0_16" title="ScalePad-logo-colou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725" y="646800"/>
            <a:ext cx="1601823" cy="2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3ac83e603d3_0_16"/>
          <p:cNvSpPr txBox="1">
            <a:spLocks noGrp="1"/>
          </p:cNvSpPr>
          <p:nvPr>
            <p:ph type="title"/>
          </p:nvPr>
        </p:nvSpPr>
        <p:spPr>
          <a:xfrm>
            <a:off x="573250" y="2081250"/>
            <a:ext cx="49530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Inter"/>
              <a:buNone/>
              <a:defRPr sz="4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4" name="Google Shape;24;g3ac83e603d3_0_16"/>
          <p:cNvSpPr txBox="1">
            <a:spLocks noGrp="1"/>
          </p:cNvSpPr>
          <p:nvPr>
            <p:ph type="subTitle" idx="1"/>
          </p:nvPr>
        </p:nvSpPr>
        <p:spPr>
          <a:xfrm>
            <a:off x="573250" y="3243450"/>
            <a:ext cx="4953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Inter"/>
              <a:buNone/>
              <a:defRPr sz="23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" name="Google Shape;25;g3ac83e603d3_0_16"/>
          <p:cNvSpPr txBox="1"/>
          <p:nvPr/>
        </p:nvSpPr>
        <p:spPr>
          <a:xfrm>
            <a:off x="7657802" y="4820400"/>
            <a:ext cx="1486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© ScalePad Inc. 2025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 - Yellow">
  <p:cSld name="CUSTOM_1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c83e603d3_0_170"/>
          <p:cNvSpPr/>
          <p:nvPr/>
        </p:nvSpPr>
        <p:spPr>
          <a:xfrm>
            <a:off x="6181500" y="-11775"/>
            <a:ext cx="2965200" cy="5188800"/>
          </a:xfrm>
          <a:prstGeom prst="rect">
            <a:avLst/>
          </a:prstGeom>
          <a:gradFill>
            <a:gsLst>
              <a:gs pos="0">
                <a:srgbClr val="FFC42E"/>
              </a:gs>
              <a:gs pos="100000">
                <a:srgbClr val="A4780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g3ac83e603d3_0_170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177" name="Google Shape;177;g3ac83e603d3_0_170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3ac83e603d3_0_170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g3ac83e603d3_0_170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" name="Google Shape;180;g3ac83e603d3_0_170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ac83e603d3_0_170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2" name="Google Shape;182;g3ac83e603d3_0_170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 - LM">
  <p:cSld name="CUSTOM_12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c83e603d3_0_179"/>
          <p:cNvSpPr/>
          <p:nvPr/>
        </p:nvSpPr>
        <p:spPr>
          <a:xfrm>
            <a:off x="6181500" y="-11825"/>
            <a:ext cx="2965200" cy="5188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2523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g3ac83e603d3_0_179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186" name="Google Shape;186;g3ac83e603d3_0_179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g3ac83e603d3_0_179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g3ac83e603d3_0_179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9" name="Google Shape;189;g3ac83e603d3_0_179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ac83e603d3_0_179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1" name="Google Shape;191;g3ac83e603d3_0_179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 - BR">
  <p:cSld name="CUSTOM_12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c83e603d3_0_188"/>
          <p:cNvSpPr/>
          <p:nvPr/>
        </p:nvSpPr>
        <p:spPr>
          <a:xfrm>
            <a:off x="6181500" y="-11775"/>
            <a:ext cx="2965200" cy="5188800"/>
          </a:xfrm>
          <a:prstGeom prst="rect">
            <a:avLst/>
          </a:prstGeom>
          <a:gradFill>
            <a:gsLst>
              <a:gs pos="0">
                <a:srgbClr val="2E83C9"/>
              </a:gs>
              <a:gs pos="100000">
                <a:srgbClr val="1A3D5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g3ac83e603d3_0_188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195" name="Google Shape;195;g3ac83e603d3_0_188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g3ac83e603d3_0_188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g3ac83e603d3_0_188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g3ac83e603d3_0_188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ac83e603d3_0_188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0" name="Google Shape;200;g3ac83e603d3_0_188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 - LCI">
  <p:cSld name="CUSTOM_12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c83e603d3_0_197"/>
          <p:cNvSpPr/>
          <p:nvPr/>
        </p:nvSpPr>
        <p:spPr>
          <a:xfrm>
            <a:off x="6181500" y="-11825"/>
            <a:ext cx="2965200" cy="5188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03333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g3ac83e603d3_0_197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204" name="Google Shape;204;g3ac83e603d3_0_197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g3ac83e603d3_0_197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g3ac83e603d3_0_197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7" name="Google Shape;207;g3ac83e603d3_0_197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ac83e603d3_0_197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9" name="Google Shape;209;g3ac83e603d3_0_197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 - C360">
  <p:cSld name="CUSTOM_12_1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c83e603d3_0_206"/>
          <p:cNvSpPr/>
          <p:nvPr/>
        </p:nvSpPr>
        <p:spPr>
          <a:xfrm>
            <a:off x="6181500" y="-11775"/>
            <a:ext cx="2965200" cy="51888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962B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g3ac83e603d3_0_206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213" name="Google Shape;213;g3ac83e603d3_0_206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g3ac83e603d3_0_206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g3ac83e603d3_0_206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6" name="Google Shape;216;g3ac83e603d3_0_206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ac83e603d3_0_206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8" name="Google Shape;218;g3ac83e603d3_0_206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 - CM">
  <p:cSld name="CUSTOM_12_1_1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c83e603d3_0_215"/>
          <p:cNvSpPr/>
          <p:nvPr/>
        </p:nvSpPr>
        <p:spPr>
          <a:xfrm>
            <a:off x="6181500" y="-11825"/>
            <a:ext cx="2965200" cy="5188800"/>
          </a:xfrm>
          <a:prstGeom prst="rect">
            <a:avLst/>
          </a:prstGeom>
          <a:gradFill>
            <a:gsLst>
              <a:gs pos="0">
                <a:srgbClr val="944B94"/>
              </a:gs>
              <a:gs pos="100000">
                <a:srgbClr val="3A233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g3ac83e603d3_0_215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222" name="Google Shape;222;g3ac83e603d3_0_215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g3ac83e603d3_0_215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g3ac83e603d3_0_215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5" name="Google Shape;225;g3ac83e603d3_0_215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ac83e603d3_0_215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7" name="Google Shape;227;g3ac83e603d3_0_215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ext and Image (Right) - CM">
  <p:cSld name="CUSTOM_12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c83e603d3_0_224"/>
          <p:cNvSpPr/>
          <p:nvPr/>
        </p:nvSpPr>
        <p:spPr>
          <a:xfrm>
            <a:off x="6181500" y="-11775"/>
            <a:ext cx="2965200" cy="5188800"/>
          </a:xfrm>
          <a:prstGeom prst="rect">
            <a:avLst/>
          </a:prstGeom>
          <a:gradFill>
            <a:gsLst>
              <a:gs pos="0">
                <a:srgbClr val="B71E74"/>
              </a:gs>
              <a:gs pos="100000">
                <a:srgbClr val="7F094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g3ac83e603d3_0_224"/>
          <p:cNvGrpSpPr/>
          <p:nvPr/>
        </p:nvGrpSpPr>
        <p:grpSpPr>
          <a:xfrm rot="-5400000">
            <a:off x="815278" y="-827101"/>
            <a:ext cx="5188648" cy="6819204"/>
            <a:chOff x="-4090" y="0"/>
            <a:chExt cx="9157516" cy="4865300"/>
          </a:xfrm>
        </p:grpSpPr>
        <p:sp>
          <p:nvSpPr>
            <p:cNvPr id="231" name="Google Shape;231;g3ac83e603d3_0_224"/>
            <p:cNvSpPr/>
            <p:nvPr/>
          </p:nvSpPr>
          <p:spPr>
            <a:xfrm flipH="1">
              <a:off x="-4090" y="3623786"/>
              <a:ext cx="9157374" cy="1241514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g3ac83e603d3_0_224"/>
            <p:cNvSpPr/>
            <p:nvPr/>
          </p:nvSpPr>
          <p:spPr>
            <a:xfrm>
              <a:off x="-4075" y="0"/>
              <a:ext cx="9157500" cy="375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g3ac83e603d3_0_224"/>
          <p:cNvSpPr>
            <a:spLocks noGrp="1"/>
          </p:cNvSpPr>
          <p:nvPr>
            <p:ph type="pic" idx="2"/>
          </p:nvPr>
        </p:nvSpPr>
        <p:spPr>
          <a:xfrm>
            <a:off x="4400700" y="1598875"/>
            <a:ext cx="3723000" cy="22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4" name="Google Shape;234;g3ac83e603d3_0_22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ac83e603d3_0_224"/>
          <p:cNvSpPr txBox="1">
            <a:spLocks noGrp="1"/>
          </p:cNvSpPr>
          <p:nvPr>
            <p:ph type="body" idx="1"/>
          </p:nvPr>
        </p:nvSpPr>
        <p:spPr>
          <a:xfrm>
            <a:off x="388825" y="1931375"/>
            <a:ext cx="33453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6" name="Google Shape;236;g3ac83e603d3_0_224"/>
          <p:cNvSpPr txBox="1">
            <a:spLocks noGrp="1"/>
          </p:cNvSpPr>
          <p:nvPr>
            <p:ph type="title"/>
          </p:nvPr>
        </p:nvSpPr>
        <p:spPr>
          <a:xfrm>
            <a:off x="388825" y="1266375"/>
            <a:ext cx="3925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"/>
              <a:buNone/>
              <a:defRPr sz="2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"/>
              <a:buNone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One Speaker">
  <p:cSld name="CUSTOM_7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3ac83e603d3_0_2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75" y="0"/>
            <a:ext cx="9157498" cy="5153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g3ac83e603d3_0_233"/>
          <p:cNvGrpSpPr/>
          <p:nvPr/>
        </p:nvGrpSpPr>
        <p:grpSpPr>
          <a:xfrm>
            <a:off x="-4075" y="-5725"/>
            <a:ext cx="9157500" cy="3462300"/>
            <a:chOff x="-4075" y="1403000"/>
            <a:chExt cx="9157500" cy="3462300"/>
          </a:xfrm>
        </p:grpSpPr>
        <p:sp>
          <p:nvSpPr>
            <p:cNvPr id="240" name="Google Shape;240;g3ac83e603d3_0_233"/>
            <p:cNvSpPr/>
            <p:nvPr/>
          </p:nvSpPr>
          <p:spPr>
            <a:xfrm flipH="1">
              <a:off x="-49" y="2466350"/>
              <a:ext cx="9153324" cy="2398950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g3ac83e603d3_0_233"/>
            <p:cNvSpPr/>
            <p:nvPr/>
          </p:nvSpPr>
          <p:spPr>
            <a:xfrm>
              <a:off x="-4075" y="1403000"/>
              <a:ext cx="91575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g3ac83e603d3_0_233"/>
          <p:cNvSpPr>
            <a:spLocks noGrp="1"/>
          </p:cNvSpPr>
          <p:nvPr>
            <p:ph type="pic" idx="2"/>
          </p:nvPr>
        </p:nvSpPr>
        <p:spPr>
          <a:xfrm>
            <a:off x="5757425" y="1516050"/>
            <a:ext cx="2485200" cy="24852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243" name="Google Shape;243;g3ac83e603d3_0_233"/>
          <p:cNvSpPr txBox="1">
            <a:spLocks noGrp="1"/>
          </p:cNvSpPr>
          <p:nvPr>
            <p:ph type="title"/>
          </p:nvPr>
        </p:nvSpPr>
        <p:spPr>
          <a:xfrm>
            <a:off x="1756900" y="2060075"/>
            <a:ext cx="36750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4" name="Google Shape;244;g3ac83e603d3_0_233"/>
          <p:cNvSpPr txBox="1">
            <a:spLocks noGrp="1"/>
          </p:cNvSpPr>
          <p:nvPr>
            <p:ph type="subTitle" idx="1"/>
          </p:nvPr>
        </p:nvSpPr>
        <p:spPr>
          <a:xfrm>
            <a:off x="2076100" y="2365025"/>
            <a:ext cx="3355800" cy="33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245" name="Google Shape;245;g3ac83e603d3_0_233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Three Speakers">
  <p:cSld name="CUSTOM_7_1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3ac83e603d3_0_2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75" y="0"/>
            <a:ext cx="9176252" cy="5163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g3ac83e603d3_0_242"/>
          <p:cNvGrpSpPr/>
          <p:nvPr/>
        </p:nvGrpSpPr>
        <p:grpSpPr>
          <a:xfrm>
            <a:off x="0" y="-5725"/>
            <a:ext cx="9143764" cy="3136675"/>
            <a:chOff x="-4075" y="1728625"/>
            <a:chExt cx="9157500" cy="3136675"/>
          </a:xfrm>
        </p:grpSpPr>
        <p:sp>
          <p:nvSpPr>
            <p:cNvPr id="249" name="Google Shape;249;g3ac83e603d3_0_242"/>
            <p:cNvSpPr/>
            <p:nvPr/>
          </p:nvSpPr>
          <p:spPr>
            <a:xfrm flipH="1">
              <a:off x="-49" y="2466350"/>
              <a:ext cx="9153324" cy="2398950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3ac83e603d3_0_242"/>
            <p:cNvSpPr/>
            <p:nvPr/>
          </p:nvSpPr>
          <p:spPr>
            <a:xfrm>
              <a:off x="-4075" y="1728625"/>
              <a:ext cx="9157500" cy="86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g3ac83e603d3_0_242"/>
          <p:cNvSpPr>
            <a:spLocks noGrp="1"/>
          </p:cNvSpPr>
          <p:nvPr>
            <p:ph type="pic" idx="2"/>
          </p:nvPr>
        </p:nvSpPr>
        <p:spPr>
          <a:xfrm>
            <a:off x="6299800" y="1535825"/>
            <a:ext cx="1847400" cy="1847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252" name="Google Shape;252;g3ac83e603d3_0_242"/>
          <p:cNvSpPr txBox="1">
            <a:spLocks noGrp="1"/>
          </p:cNvSpPr>
          <p:nvPr>
            <p:ph type="title"/>
          </p:nvPr>
        </p:nvSpPr>
        <p:spPr>
          <a:xfrm>
            <a:off x="996800" y="3576100"/>
            <a:ext cx="23370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ter"/>
              <a:buNone/>
              <a:defRPr sz="12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3" name="Google Shape;253;g3ac83e603d3_0_242"/>
          <p:cNvSpPr txBox="1">
            <a:spLocks noGrp="1"/>
          </p:cNvSpPr>
          <p:nvPr>
            <p:ph type="subTitle" idx="1"/>
          </p:nvPr>
        </p:nvSpPr>
        <p:spPr>
          <a:xfrm>
            <a:off x="996800" y="3833650"/>
            <a:ext cx="2337000" cy="33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Inter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254" name="Google Shape;254;g3ac83e603d3_0_242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ac83e603d3_0_242"/>
          <p:cNvSpPr>
            <a:spLocks noGrp="1"/>
          </p:cNvSpPr>
          <p:nvPr>
            <p:ph type="pic" idx="3"/>
          </p:nvPr>
        </p:nvSpPr>
        <p:spPr>
          <a:xfrm>
            <a:off x="3648300" y="1535825"/>
            <a:ext cx="1847400" cy="1847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256" name="Google Shape;256;g3ac83e603d3_0_242"/>
          <p:cNvSpPr>
            <a:spLocks noGrp="1"/>
          </p:cNvSpPr>
          <p:nvPr>
            <p:ph type="pic" idx="4"/>
          </p:nvPr>
        </p:nvSpPr>
        <p:spPr>
          <a:xfrm>
            <a:off x="996800" y="1535825"/>
            <a:ext cx="1847400" cy="1847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257" name="Google Shape;257;g3ac83e603d3_0_242"/>
          <p:cNvSpPr txBox="1">
            <a:spLocks noGrp="1"/>
          </p:cNvSpPr>
          <p:nvPr>
            <p:ph type="title" idx="5"/>
          </p:nvPr>
        </p:nvSpPr>
        <p:spPr>
          <a:xfrm>
            <a:off x="3648300" y="3576100"/>
            <a:ext cx="23238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ter"/>
              <a:buNone/>
              <a:defRPr sz="12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8" name="Google Shape;258;g3ac83e603d3_0_242"/>
          <p:cNvSpPr txBox="1">
            <a:spLocks noGrp="1"/>
          </p:cNvSpPr>
          <p:nvPr>
            <p:ph type="subTitle" idx="6"/>
          </p:nvPr>
        </p:nvSpPr>
        <p:spPr>
          <a:xfrm>
            <a:off x="3648300" y="3833650"/>
            <a:ext cx="2295300" cy="33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Inter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9" name="Google Shape;259;g3ac83e603d3_0_242"/>
          <p:cNvSpPr txBox="1">
            <a:spLocks noGrp="1"/>
          </p:cNvSpPr>
          <p:nvPr>
            <p:ph type="title" idx="7"/>
          </p:nvPr>
        </p:nvSpPr>
        <p:spPr>
          <a:xfrm>
            <a:off x="6299800" y="3576100"/>
            <a:ext cx="23679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ter"/>
              <a:buNone/>
              <a:defRPr sz="12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0" name="Google Shape;260;g3ac83e603d3_0_242"/>
          <p:cNvSpPr txBox="1">
            <a:spLocks noGrp="1"/>
          </p:cNvSpPr>
          <p:nvPr>
            <p:ph type="subTitle" idx="8"/>
          </p:nvPr>
        </p:nvSpPr>
        <p:spPr>
          <a:xfrm>
            <a:off x="6299800" y="3833650"/>
            <a:ext cx="2339400" cy="33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Inter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Inter"/>
              <a:buNone/>
              <a:defRPr sz="15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Two Speakers">
  <p:cSld name="CUSTOM_7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3ac83e603d3_0_2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75" y="0"/>
            <a:ext cx="9181040" cy="5166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g3ac83e603d3_0_257"/>
          <p:cNvGrpSpPr/>
          <p:nvPr/>
        </p:nvGrpSpPr>
        <p:grpSpPr>
          <a:xfrm>
            <a:off x="-4075" y="0"/>
            <a:ext cx="9143764" cy="4483725"/>
            <a:chOff x="-4075" y="381575"/>
            <a:chExt cx="9157500" cy="4483725"/>
          </a:xfrm>
        </p:grpSpPr>
        <p:sp>
          <p:nvSpPr>
            <p:cNvPr id="264" name="Google Shape;264;g3ac83e603d3_0_257"/>
            <p:cNvSpPr/>
            <p:nvPr/>
          </p:nvSpPr>
          <p:spPr>
            <a:xfrm flipH="1">
              <a:off x="-49" y="2466350"/>
              <a:ext cx="9153324" cy="2398950"/>
            </a:xfrm>
            <a:prstGeom prst="flowChartDocumen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g3ac83e603d3_0_257"/>
            <p:cNvSpPr/>
            <p:nvPr/>
          </p:nvSpPr>
          <p:spPr>
            <a:xfrm>
              <a:off x="-4075" y="381575"/>
              <a:ext cx="9157500" cy="221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g3ac83e603d3_0_257"/>
          <p:cNvSpPr>
            <a:spLocks noGrp="1"/>
          </p:cNvSpPr>
          <p:nvPr>
            <p:ph type="pic" idx="2"/>
          </p:nvPr>
        </p:nvSpPr>
        <p:spPr>
          <a:xfrm>
            <a:off x="6329275" y="527825"/>
            <a:ext cx="1913400" cy="1913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pic>
        <p:nvPicPr>
          <p:cNvPr id="267" name="Google Shape;267;g3ac83e603d3_0_257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25895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ac83e603d3_0_257"/>
          <p:cNvSpPr>
            <a:spLocks noGrp="1"/>
          </p:cNvSpPr>
          <p:nvPr>
            <p:ph type="pic" idx="3"/>
          </p:nvPr>
        </p:nvSpPr>
        <p:spPr>
          <a:xfrm>
            <a:off x="6329275" y="2716533"/>
            <a:ext cx="1913400" cy="1913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269" name="Google Shape;269;g3ac83e603d3_0_257"/>
          <p:cNvSpPr txBox="1">
            <a:spLocks noGrp="1"/>
          </p:cNvSpPr>
          <p:nvPr>
            <p:ph type="title"/>
          </p:nvPr>
        </p:nvSpPr>
        <p:spPr>
          <a:xfrm>
            <a:off x="2255300" y="3212850"/>
            <a:ext cx="36750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0" name="Google Shape;270;g3ac83e603d3_0_257"/>
          <p:cNvSpPr txBox="1">
            <a:spLocks noGrp="1"/>
          </p:cNvSpPr>
          <p:nvPr>
            <p:ph type="subTitle" idx="1"/>
          </p:nvPr>
        </p:nvSpPr>
        <p:spPr>
          <a:xfrm>
            <a:off x="2574500" y="3520000"/>
            <a:ext cx="3355800" cy="33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1" name="Google Shape;271;g3ac83e603d3_0_257"/>
          <p:cNvSpPr txBox="1">
            <a:spLocks noGrp="1"/>
          </p:cNvSpPr>
          <p:nvPr>
            <p:ph type="title" idx="4"/>
          </p:nvPr>
        </p:nvSpPr>
        <p:spPr>
          <a:xfrm>
            <a:off x="2255300" y="882325"/>
            <a:ext cx="36750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ter"/>
              <a:buNone/>
              <a:defRPr sz="15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2" name="Google Shape;272;g3ac83e603d3_0_257"/>
          <p:cNvSpPr txBox="1">
            <a:spLocks noGrp="1"/>
          </p:cNvSpPr>
          <p:nvPr>
            <p:ph type="subTitle" idx="5"/>
          </p:nvPr>
        </p:nvSpPr>
        <p:spPr>
          <a:xfrm>
            <a:off x="2574500" y="1189475"/>
            <a:ext cx="3355800" cy="33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Title Page – Dark">
  <p:cSld name="TITLE_2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3ac83e603d3_0_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150" y="-16900"/>
            <a:ext cx="9191327" cy="517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3ac83e603d3_0_22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710375" y="588317"/>
            <a:ext cx="1601825" cy="34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3ac83e603d3_0_22"/>
          <p:cNvSpPr txBox="1">
            <a:spLocks noGrp="1"/>
          </p:cNvSpPr>
          <p:nvPr>
            <p:ph type="title"/>
          </p:nvPr>
        </p:nvSpPr>
        <p:spPr>
          <a:xfrm>
            <a:off x="573250" y="2081250"/>
            <a:ext cx="49530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"/>
              <a:buNone/>
              <a:defRPr sz="40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0" name="Google Shape;30;g3ac83e603d3_0_22"/>
          <p:cNvSpPr txBox="1">
            <a:spLocks noGrp="1"/>
          </p:cNvSpPr>
          <p:nvPr>
            <p:ph type="subTitle" idx="1"/>
          </p:nvPr>
        </p:nvSpPr>
        <p:spPr>
          <a:xfrm>
            <a:off x="573250" y="3243450"/>
            <a:ext cx="4953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Inter"/>
              <a:buNone/>
              <a:defRPr sz="23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" name="Google Shape;31;g3ac83e603d3_0_22"/>
          <p:cNvSpPr txBox="1"/>
          <p:nvPr/>
        </p:nvSpPr>
        <p:spPr>
          <a:xfrm>
            <a:off x="7657802" y="4820400"/>
            <a:ext cx="1486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© ScalePad Inc. 2025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">
  <p:cSld name="CUSTOM_7_1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ac83e603d3_0_269"/>
          <p:cNvPicPr preferRelativeResize="0"/>
          <p:nvPr/>
        </p:nvPicPr>
        <p:blipFill rotWithShape="1">
          <a:blip r:embed="rId2">
            <a:alphaModFix/>
          </a:blip>
          <a:srcRect t="46288"/>
          <a:stretch/>
        </p:blipFill>
        <p:spPr>
          <a:xfrm>
            <a:off x="-19150" y="4685400"/>
            <a:ext cx="9191323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ac83e603d3_0_269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ac83e603d3_0_269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7" name="Google Shape;277;g3ac83e603d3_0_269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 - Yellow">
  <p:cSld name="CUSTOM_7_1_1_1_2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ac83e603d3_0_274"/>
          <p:cNvSpPr/>
          <p:nvPr/>
        </p:nvSpPr>
        <p:spPr>
          <a:xfrm>
            <a:off x="-19150" y="4704925"/>
            <a:ext cx="9196200" cy="457200"/>
          </a:xfrm>
          <a:prstGeom prst="rect">
            <a:avLst/>
          </a:prstGeom>
          <a:gradFill>
            <a:gsLst>
              <a:gs pos="0">
                <a:srgbClr val="FFC42E"/>
              </a:gs>
              <a:gs pos="100000">
                <a:srgbClr val="A4780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g3ac83e603d3_0_27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ac83e603d3_0_274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82" name="Google Shape;282;g3ac83e603d3_0_274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 - LM">
  <p:cSld name="CUSTOM_7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ac83e603d3_0_279"/>
          <p:cNvSpPr/>
          <p:nvPr/>
        </p:nvSpPr>
        <p:spPr>
          <a:xfrm>
            <a:off x="-19150" y="4704925"/>
            <a:ext cx="9191400" cy="457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2523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g3ac83e603d3_0_279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ac83e603d3_0_279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87" name="Google Shape;287;g3ac83e603d3_0_279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 - BR">
  <p:cSld name="CUSTOM_7_1_1_1_1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c83e603d3_0_284"/>
          <p:cNvSpPr/>
          <p:nvPr/>
        </p:nvSpPr>
        <p:spPr>
          <a:xfrm>
            <a:off x="-19150" y="4704925"/>
            <a:ext cx="9191400" cy="457200"/>
          </a:xfrm>
          <a:prstGeom prst="rect">
            <a:avLst/>
          </a:prstGeom>
          <a:gradFill>
            <a:gsLst>
              <a:gs pos="0">
                <a:srgbClr val="2E83C9"/>
              </a:gs>
              <a:gs pos="100000">
                <a:srgbClr val="1A3D5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g3ac83e603d3_0_28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ac83e603d3_0_284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92" name="Google Shape;292;g3ac83e603d3_0_284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 - LCI">
  <p:cSld name="CUSTOM_7_1_1_1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ac83e603d3_0_289"/>
          <p:cNvSpPr/>
          <p:nvPr/>
        </p:nvSpPr>
        <p:spPr>
          <a:xfrm>
            <a:off x="-23925" y="4704925"/>
            <a:ext cx="9191400" cy="457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03333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g3ac83e603d3_0_289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ac83e603d3_0_289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97" name="Google Shape;297;g3ac83e603d3_0_289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 - C360">
  <p:cSld name="CUSTOM_7_1_1_1_1_1_1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ac83e603d3_0_294"/>
          <p:cNvSpPr/>
          <p:nvPr/>
        </p:nvSpPr>
        <p:spPr>
          <a:xfrm>
            <a:off x="-38275" y="4704925"/>
            <a:ext cx="9205500" cy="4572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962B3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g3ac83e603d3_0_29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ac83e603d3_0_294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02" name="Google Shape;302;g3ac83e603d3_0_294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 - CM">
  <p:cSld name="CUSTOM_7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c83e603d3_0_299"/>
          <p:cNvSpPr/>
          <p:nvPr/>
        </p:nvSpPr>
        <p:spPr>
          <a:xfrm>
            <a:off x="-23925" y="4704925"/>
            <a:ext cx="9191400" cy="457200"/>
          </a:xfrm>
          <a:prstGeom prst="rect">
            <a:avLst/>
          </a:prstGeom>
          <a:gradFill>
            <a:gsLst>
              <a:gs pos="0">
                <a:srgbClr val="944B94"/>
              </a:gs>
              <a:gs pos="100000">
                <a:srgbClr val="3A233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g3ac83e603d3_0_299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ac83e603d3_0_299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07" name="Google Shape;307;g3ac83e603d3_0_299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Text slide - QT">
  <p:cSld name="CUSTOM_7_1_1_1_1_1_1_1_1_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ac83e603d3_0_304"/>
          <p:cNvSpPr/>
          <p:nvPr/>
        </p:nvSpPr>
        <p:spPr>
          <a:xfrm>
            <a:off x="-28700" y="4704925"/>
            <a:ext cx="9205800" cy="457200"/>
          </a:xfrm>
          <a:prstGeom prst="rect">
            <a:avLst/>
          </a:prstGeom>
          <a:gradFill>
            <a:gsLst>
              <a:gs pos="0">
                <a:srgbClr val="B71E74"/>
              </a:gs>
              <a:gs pos="100000">
                <a:srgbClr val="7F094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g3ac83e603d3_0_304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351975" y="4829078"/>
            <a:ext cx="865625" cy="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ac83e603d3_0_304"/>
          <p:cNvSpPr txBox="1">
            <a:spLocks noGrp="1"/>
          </p:cNvSpPr>
          <p:nvPr>
            <p:ph type="title"/>
          </p:nvPr>
        </p:nvSpPr>
        <p:spPr>
          <a:xfrm>
            <a:off x="540575" y="435200"/>
            <a:ext cx="7958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Inter"/>
              <a:buNone/>
              <a:defRPr sz="2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Inter"/>
              <a:buNone/>
              <a:defRPr sz="13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2" name="Google Shape;312;g3ac83e603d3_0_304"/>
          <p:cNvSpPr txBox="1">
            <a:spLocks noGrp="1"/>
          </p:cNvSpPr>
          <p:nvPr>
            <p:ph type="body" idx="1"/>
          </p:nvPr>
        </p:nvSpPr>
        <p:spPr>
          <a:xfrm>
            <a:off x="540575" y="1100200"/>
            <a:ext cx="7958400" cy="27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Blank Slide - Dark">
  <p:cSld name="CUSTOM_1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3ac83e603d3_0_3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150" y="-26025"/>
            <a:ext cx="9186549" cy="519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ac83e603d3_0_309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8047300" y="4756125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Blank Slide - Dark">
  <p:cSld name="CUSTOM_11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3ac83e603d3_0_3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925" y="-19150"/>
            <a:ext cx="9191327" cy="519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g3ac83e603d3_0_312"/>
          <p:cNvCxnSpPr/>
          <p:nvPr/>
        </p:nvCxnSpPr>
        <p:spPr>
          <a:xfrm>
            <a:off x="584850" y="452186"/>
            <a:ext cx="7974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9" name="Google Shape;319;g3ac83e603d3_0_312" title="ScalePad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2774" y="227951"/>
            <a:ext cx="756372" cy="1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ransition Slide ">
  <p:cSld name="CUSTOM_9_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3ac83e603d3_0_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150" y="0"/>
            <a:ext cx="9179700" cy="516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3ac83e603d3_0_28"/>
          <p:cNvPicPr preferRelativeResize="0"/>
          <p:nvPr/>
        </p:nvPicPr>
        <p:blipFill rotWithShape="1">
          <a:blip r:embed="rId3">
            <a:alphaModFix/>
          </a:blip>
          <a:srcRect l="6026" t="31099" r="5344" b="31095"/>
          <a:stretch/>
        </p:blipFill>
        <p:spPr>
          <a:xfrm>
            <a:off x="658375" y="775750"/>
            <a:ext cx="1386025" cy="2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3ac83e603d3_0_28"/>
          <p:cNvSpPr/>
          <p:nvPr/>
        </p:nvSpPr>
        <p:spPr>
          <a:xfrm>
            <a:off x="-16500" y="-19150"/>
            <a:ext cx="1540500" cy="148200"/>
          </a:xfrm>
          <a:prstGeom prst="rect">
            <a:avLst/>
          </a:prstGeom>
          <a:solidFill>
            <a:srgbClr val="479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3ac83e603d3_0_28"/>
          <p:cNvSpPr/>
          <p:nvPr/>
        </p:nvSpPr>
        <p:spPr>
          <a:xfrm>
            <a:off x="1524000" y="-19150"/>
            <a:ext cx="1524000" cy="148200"/>
          </a:xfrm>
          <a:prstGeom prst="rect">
            <a:avLst/>
          </a:prstGeom>
          <a:solidFill>
            <a:srgbClr val="007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3ac83e603d3_0_28"/>
          <p:cNvSpPr/>
          <p:nvPr/>
        </p:nvSpPr>
        <p:spPr>
          <a:xfrm>
            <a:off x="3048000" y="-19150"/>
            <a:ext cx="1524000" cy="148200"/>
          </a:xfrm>
          <a:prstGeom prst="rect">
            <a:avLst/>
          </a:prstGeom>
          <a:solidFill>
            <a:srgbClr val="6835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3ac83e603d3_0_28"/>
          <p:cNvSpPr/>
          <p:nvPr/>
        </p:nvSpPr>
        <p:spPr>
          <a:xfrm>
            <a:off x="4572000" y="-19150"/>
            <a:ext cx="1524000" cy="148200"/>
          </a:xfrm>
          <a:prstGeom prst="rect">
            <a:avLst/>
          </a:prstGeom>
          <a:solidFill>
            <a:srgbClr val="B81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3ac83e603d3_0_28"/>
          <p:cNvSpPr/>
          <p:nvPr/>
        </p:nvSpPr>
        <p:spPr>
          <a:xfrm>
            <a:off x="6096000" y="-19150"/>
            <a:ext cx="1524000" cy="148200"/>
          </a:xfrm>
          <a:prstGeom prst="rect">
            <a:avLst/>
          </a:prstGeom>
          <a:solidFill>
            <a:srgbClr val="2260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3ac83e603d3_0_28"/>
          <p:cNvSpPr/>
          <p:nvPr/>
        </p:nvSpPr>
        <p:spPr>
          <a:xfrm>
            <a:off x="7620000" y="-19150"/>
            <a:ext cx="1540500" cy="148200"/>
          </a:xfrm>
          <a:prstGeom prst="rect">
            <a:avLst/>
          </a:prstGeom>
          <a:solidFill>
            <a:srgbClr val="D031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3ac83e603d3_0_28"/>
          <p:cNvSpPr txBox="1">
            <a:spLocks noGrp="1"/>
          </p:cNvSpPr>
          <p:nvPr>
            <p:ph type="title"/>
          </p:nvPr>
        </p:nvSpPr>
        <p:spPr>
          <a:xfrm>
            <a:off x="518850" y="1943850"/>
            <a:ext cx="731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3ac83e603d3_0_28"/>
          <p:cNvSpPr txBox="1">
            <a:spLocks noGrp="1"/>
          </p:cNvSpPr>
          <p:nvPr>
            <p:ph type="subTitle" idx="1"/>
          </p:nvPr>
        </p:nvSpPr>
        <p:spPr>
          <a:xfrm>
            <a:off x="518850" y="2663550"/>
            <a:ext cx="6435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43" name="Google Shape;43;g3ac83e603d3_0_28"/>
          <p:cNvCxnSpPr/>
          <p:nvPr/>
        </p:nvCxnSpPr>
        <p:spPr>
          <a:xfrm>
            <a:off x="620754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Blank Slide - Light">
  <p:cSld name="CUSTOM_7_1_1_1_1_1_1_1_1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3ac83e603d3_0_316"/>
          <p:cNvPicPr preferRelativeResize="0"/>
          <p:nvPr/>
        </p:nvPicPr>
        <p:blipFill rotWithShape="1">
          <a:blip r:embed="rId2">
            <a:alphaModFix/>
          </a:blip>
          <a:srcRect t="7037"/>
          <a:stretch/>
        </p:blipFill>
        <p:spPr>
          <a:xfrm>
            <a:off x="-9525" y="-80650"/>
            <a:ext cx="9153527" cy="52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ac83e603d3_0_316" title="ScalePad-logo-colou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7304" y="4782435"/>
            <a:ext cx="865623" cy="13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Blank Slide - Light">
  <p:cSld name="CUSTOM_7_1_1_1_1_1_1_1_1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3ac83e603d3_0_319"/>
          <p:cNvPicPr preferRelativeResize="0"/>
          <p:nvPr/>
        </p:nvPicPr>
        <p:blipFill rotWithShape="1">
          <a:blip r:embed="rId2">
            <a:alphaModFix/>
          </a:blip>
          <a:srcRect t="7037"/>
          <a:stretch/>
        </p:blipFill>
        <p:spPr>
          <a:xfrm>
            <a:off x="-9525" y="-80650"/>
            <a:ext cx="9153527" cy="5224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g3ac83e603d3_0_319"/>
          <p:cNvCxnSpPr/>
          <p:nvPr/>
        </p:nvCxnSpPr>
        <p:spPr>
          <a:xfrm>
            <a:off x="584850" y="452186"/>
            <a:ext cx="7974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6" name="Google Shape;326;g3ac83e603d3_0_319" title="ScalePad-logo-colou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802" y="227951"/>
            <a:ext cx="756326" cy="1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ext Slide - Centred Text - Dark 1">
  <p:cSld name="03 Text Slide - Centred Text - Dar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3ac83e603d3_0_3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349" y="-45400"/>
            <a:ext cx="9220949" cy="52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ac83e603d3_0_348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355" name="Google Shape;355;g3ac83e603d3_0_348"/>
          <p:cNvPicPr preferRelativeResize="0"/>
          <p:nvPr/>
        </p:nvPicPr>
        <p:blipFill rotWithShape="1">
          <a:blip r:embed="rId3">
            <a:alphaModFix/>
          </a:blip>
          <a:srcRect l="6026" t="31100" r="5344" b="31092"/>
          <a:stretch/>
        </p:blipFill>
        <p:spPr>
          <a:xfrm>
            <a:off x="8047301" y="4756126"/>
            <a:ext cx="865625" cy="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ransition Slide - LM">
  <p:cSld name="CUSTOM_9_3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ac83e603d3_0_40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2523B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g3ac83e603d3_0_40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658375" y="775750"/>
            <a:ext cx="1386025" cy="2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ac83e603d3_0_40"/>
          <p:cNvSpPr txBox="1">
            <a:spLocks noGrp="1"/>
          </p:cNvSpPr>
          <p:nvPr>
            <p:ph type="title"/>
          </p:nvPr>
        </p:nvSpPr>
        <p:spPr>
          <a:xfrm>
            <a:off x="518850" y="1943850"/>
            <a:ext cx="731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3ac83e603d3_0_40"/>
          <p:cNvSpPr txBox="1">
            <a:spLocks noGrp="1"/>
          </p:cNvSpPr>
          <p:nvPr>
            <p:ph type="subTitle" idx="1"/>
          </p:nvPr>
        </p:nvSpPr>
        <p:spPr>
          <a:xfrm>
            <a:off x="518850" y="2663550"/>
            <a:ext cx="6435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49" name="Google Shape;49;g3ac83e603d3_0_40"/>
          <p:cNvCxnSpPr/>
          <p:nvPr/>
        </p:nvCxnSpPr>
        <p:spPr>
          <a:xfrm>
            <a:off x="620754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ransition Slide - BR">
  <p:cSld name="CUSTOM_9_3_2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c83e603d3_0_46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rgbClr val="2E83C9"/>
              </a:gs>
              <a:gs pos="100000">
                <a:srgbClr val="1A3D5A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g3ac83e603d3_0_46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658375" y="775750"/>
            <a:ext cx="1386025" cy="2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3ac83e603d3_0_46"/>
          <p:cNvSpPr txBox="1">
            <a:spLocks noGrp="1"/>
          </p:cNvSpPr>
          <p:nvPr>
            <p:ph type="title"/>
          </p:nvPr>
        </p:nvSpPr>
        <p:spPr>
          <a:xfrm>
            <a:off x="518850" y="1943850"/>
            <a:ext cx="731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g3ac83e603d3_0_46"/>
          <p:cNvSpPr txBox="1">
            <a:spLocks noGrp="1"/>
          </p:cNvSpPr>
          <p:nvPr>
            <p:ph type="subTitle" idx="1"/>
          </p:nvPr>
        </p:nvSpPr>
        <p:spPr>
          <a:xfrm>
            <a:off x="518850" y="2663550"/>
            <a:ext cx="6435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55" name="Google Shape;55;g3ac83e603d3_0_46"/>
          <p:cNvCxnSpPr/>
          <p:nvPr/>
        </p:nvCxnSpPr>
        <p:spPr>
          <a:xfrm>
            <a:off x="620754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ransition Slide - LCI">
  <p:cSld name="CUSTOM_9_3_2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c83e603d3_0_52"/>
          <p:cNvSpPr/>
          <p:nvPr/>
        </p:nvSpPr>
        <p:spPr>
          <a:xfrm>
            <a:off x="-22125" y="-23275"/>
            <a:ext cx="9171000" cy="5193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03333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g3ac83e603d3_0_52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658375" y="775750"/>
            <a:ext cx="1386025" cy="2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ac83e603d3_0_52"/>
          <p:cNvSpPr txBox="1">
            <a:spLocks noGrp="1"/>
          </p:cNvSpPr>
          <p:nvPr>
            <p:ph type="title"/>
          </p:nvPr>
        </p:nvSpPr>
        <p:spPr>
          <a:xfrm>
            <a:off x="518850" y="1943850"/>
            <a:ext cx="731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g3ac83e603d3_0_52"/>
          <p:cNvSpPr txBox="1">
            <a:spLocks noGrp="1"/>
          </p:cNvSpPr>
          <p:nvPr>
            <p:ph type="subTitle" idx="1"/>
          </p:nvPr>
        </p:nvSpPr>
        <p:spPr>
          <a:xfrm>
            <a:off x="518850" y="2663550"/>
            <a:ext cx="6435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61" name="Google Shape;61;g3ac83e603d3_0_52"/>
          <p:cNvCxnSpPr/>
          <p:nvPr/>
        </p:nvCxnSpPr>
        <p:spPr>
          <a:xfrm>
            <a:off x="620754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Transition Slide - C360">
  <p:cSld name="CUSTOM_9_3_2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c83e603d3_0_58"/>
          <p:cNvSpPr/>
          <p:nvPr/>
        </p:nvSpPr>
        <p:spPr>
          <a:xfrm>
            <a:off x="-22125" y="-23275"/>
            <a:ext cx="9171000" cy="5199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962B3D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g3ac83e603d3_0_58"/>
          <p:cNvPicPr preferRelativeResize="0"/>
          <p:nvPr/>
        </p:nvPicPr>
        <p:blipFill rotWithShape="1">
          <a:blip r:embed="rId2">
            <a:alphaModFix/>
          </a:blip>
          <a:srcRect l="6026" t="31099" r="5344" b="31095"/>
          <a:stretch/>
        </p:blipFill>
        <p:spPr>
          <a:xfrm>
            <a:off x="658375" y="775750"/>
            <a:ext cx="1386025" cy="2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ac83e603d3_0_58"/>
          <p:cNvSpPr txBox="1">
            <a:spLocks noGrp="1"/>
          </p:cNvSpPr>
          <p:nvPr>
            <p:ph type="title"/>
          </p:nvPr>
        </p:nvSpPr>
        <p:spPr>
          <a:xfrm>
            <a:off x="518850" y="1943850"/>
            <a:ext cx="731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g3ac83e603d3_0_58"/>
          <p:cNvSpPr txBox="1">
            <a:spLocks noGrp="1"/>
          </p:cNvSpPr>
          <p:nvPr>
            <p:ph type="subTitle" idx="1"/>
          </p:nvPr>
        </p:nvSpPr>
        <p:spPr>
          <a:xfrm>
            <a:off x="518850" y="2663550"/>
            <a:ext cx="6435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67" name="Google Shape;67;g3ac83e603d3_0_58"/>
          <p:cNvCxnSpPr/>
          <p:nvPr/>
        </p:nvCxnSpPr>
        <p:spPr>
          <a:xfrm>
            <a:off x="620754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ac83e603d3_0_0"/>
          <p:cNvSpPr txBox="1">
            <a:spLocks noGrp="1"/>
          </p:cNvSpPr>
          <p:nvPr>
            <p:ph type="title"/>
          </p:nvPr>
        </p:nvSpPr>
        <p:spPr>
          <a:xfrm>
            <a:off x="495300" y="487700"/>
            <a:ext cx="75057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 sz="3200" b="1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" name="Google Shape;7;g3ac83e603d3_0_0"/>
          <p:cNvSpPr txBox="1">
            <a:spLocks noGrp="1"/>
          </p:cNvSpPr>
          <p:nvPr>
            <p:ph type="body" idx="1"/>
          </p:nvPr>
        </p:nvSpPr>
        <p:spPr>
          <a:xfrm>
            <a:off x="678175" y="1783075"/>
            <a:ext cx="5616000" cy="25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3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ac83e603d3_0_612"/>
          <p:cNvSpPr/>
          <p:nvPr/>
        </p:nvSpPr>
        <p:spPr>
          <a:xfrm>
            <a:off x="6319265" y="1663533"/>
            <a:ext cx="2124600" cy="2528100"/>
          </a:xfrm>
          <a:prstGeom prst="roundRect">
            <a:avLst>
              <a:gd name="adj" fmla="val 7330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72800" tIns="72800" rIns="72800" bIns="72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14"/>
          </a:p>
        </p:txBody>
      </p:sp>
      <p:pic>
        <p:nvPicPr>
          <p:cNvPr id="365" name="Google Shape;365;g3ac83e603d3_0_612" title="AdobeStock_283780955.jpeg"/>
          <p:cNvPicPr preferRelativeResize="0"/>
          <p:nvPr/>
        </p:nvPicPr>
        <p:blipFill rotWithShape="1">
          <a:blip r:embed="rId3">
            <a:alphaModFix/>
          </a:blip>
          <a:srcRect l="11778" t="10830" r="44006" b="1404"/>
          <a:stretch/>
        </p:blipFill>
        <p:spPr>
          <a:xfrm>
            <a:off x="6125096" y="1161220"/>
            <a:ext cx="2184300" cy="2894100"/>
          </a:xfrm>
          <a:prstGeom prst="roundRect">
            <a:avLst>
              <a:gd name="adj" fmla="val 8368"/>
            </a:avLst>
          </a:prstGeom>
          <a:noFill/>
          <a:ln>
            <a:noFill/>
          </a:ln>
        </p:spPr>
      </p:pic>
      <p:pic>
        <p:nvPicPr>
          <p:cNvPr id="366" name="Google Shape;366;g3ac83e603d3_0_612" title="AdobeStock_591870949.jpeg"/>
          <p:cNvPicPr preferRelativeResize="0"/>
          <p:nvPr/>
        </p:nvPicPr>
        <p:blipFill rotWithShape="1">
          <a:blip r:embed="rId4">
            <a:alphaModFix/>
          </a:blip>
          <a:srcRect l="39509" r="15582" b="10793"/>
          <a:stretch/>
        </p:blipFill>
        <p:spPr>
          <a:xfrm>
            <a:off x="6125096" y="1161220"/>
            <a:ext cx="2184300" cy="2894100"/>
          </a:xfrm>
          <a:prstGeom prst="roundRect">
            <a:avLst>
              <a:gd name="adj" fmla="val 8368"/>
            </a:avLst>
          </a:prstGeom>
          <a:noFill/>
          <a:ln>
            <a:noFill/>
          </a:ln>
        </p:spPr>
      </p:pic>
      <p:pic>
        <p:nvPicPr>
          <p:cNvPr id="367" name="Google Shape;367;g3ac83e603d3_0_612" title="AdobeStock_629603523.jpeg"/>
          <p:cNvPicPr preferRelativeResize="0"/>
          <p:nvPr/>
        </p:nvPicPr>
        <p:blipFill rotWithShape="1">
          <a:blip r:embed="rId5">
            <a:alphaModFix/>
          </a:blip>
          <a:srcRect l="27661" r="21998"/>
          <a:stretch/>
        </p:blipFill>
        <p:spPr>
          <a:xfrm>
            <a:off x="6125096" y="1161220"/>
            <a:ext cx="2184300" cy="2894100"/>
          </a:xfrm>
          <a:prstGeom prst="roundRect">
            <a:avLst>
              <a:gd name="adj" fmla="val 8368"/>
            </a:avLst>
          </a:prstGeom>
          <a:noFill/>
          <a:ln>
            <a:noFill/>
          </a:ln>
        </p:spPr>
      </p:pic>
      <p:pic>
        <p:nvPicPr>
          <p:cNvPr id="368" name="Google Shape;368;g3ac83e603d3_0_612" title="home_stylized_icon-b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8883" y="3570302"/>
            <a:ext cx="914750" cy="77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3ac83e603d3_0_612" title="home_stylized_icon-l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9650" y="850450"/>
            <a:ext cx="1157726" cy="102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3ac83e603d3_0_612" title="home_stylized_icon-q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9356" y="2140265"/>
            <a:ext cx="1084273" cy="87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3ac83e603d3_0_612" title="home_stylized_icon-c360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0649" y="3551231"/>
            <a:ext cx="1022509" cy="81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ac83e603d3_0_612" title="home_stylized_icon-c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0723" y="1524825"/>
            <a:ext cx="1084274" cy="772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g3ac83e603d3_0_612"/>
          <p:cNvCxnSpPr/>
          <p:nvPr/>
        </p:nvCxnSpPr>
        <p:spPr>
          <a:xfrm>
            <a:off x="718725" y="1842963"/>
            <a:ext cx="492300" cy="0"/>
          </a:xfrm>
          <a:prstGeom prst="straightConnector1">
            <a:avLst/>
          </a:prstGeom>
          <a:noFill/>
          <a:ln w="3810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g3ac83e603d3_0_612"/>
          <p:cNvSpPr txBox="1">
            <a:spLocks noGrp="1"/>
          </p:cNvSpPr>
          <p:nvPr>
            <p:ph type="title"/>
          </p:nvPr>
        </p:nvSpPr>
        <p:spPr>
          <a:xfrm>
            <a:off x="573250" y="1939400"/>
            <a:ext cx="46566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 sz="2400"/>
              <a:t>Building Your vCISO Practice:</a:t>
            </a:r>
            <a:br>
              <a:rPr lang="en" sz="2400"/>
            </a:br>
            <a:r>
              <a:rPr lang="en" sz="2400"/>
              <a:t>Future-Proofing your vCISO Practice</a:t>
            </a:r>
            <a:endParaRPr sz="2400" b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375" name="Google Shape;375;g3ac83e603d3_0_612"/>
          <p:cNvSpPr txBox="1">
            <a:spLocks noGrp="1"/>
          </p:cNvSpPr>
          <p:nvPr>
            <p:ph type="subTitle" idx="4294967295"/>
          </p:nvPr>
        </p:nvSpPr>
        <p:spPr>
          <a:xfrm>
            <a:off x="573251" y="3797549"/>
            <a:ext cx="37287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solidFill>
                  <a:schemeClr val="lt1"/>
                </a:solidFill>
              </a:rPr>
              <a:t>vCISO Series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|</a:t>
            </a:r>
            <a:r>
              <a:rPr lang="en"/>
              <a:t> </a:t>
            </a:r>
            <a:r>
              <a:rPr lang="en" sz="1600">
                <a:solidFill>
                  <a:schemeClr val="lt1"/>
                </a:solidFill>
              </a:rPr>
              <a:t>Session 6 of 6</a:t>
            </a:r>
            <a:endParaRPr/>
          </a:p>
        </p:txBody>
      </p:sp>
      <p:sp>
        <p:nvSpPr>
          <p:cNvPr id="376" name="Google Shape;376;g3ac83e603d3_0_612"/>
          <p:cNvSpPr txBox="1">
            <a:spLocks noGrp="1"/>
          </p:cNvSpPr>
          <p:nvPr>
            <p:ph type="subTitle" idx="1"/>
          </p:nvPr>
        </p:nvSpPr>
        <p:spPr>
          <a:xfrm>
            <a:off x="573250" y="3237275"/>
            <a:ext cx="4953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/>
          <p:nvPr/>
        </p:nvSpPr>
        <p:spPr>
          <a:xfrm>
            <a:off x="1067150" y="1153200"/>
            <a:ext cx="62757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The Shifting Tides of Mindset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6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6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Continuous Improvement Approaches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16"/>
          <p:cNvSpPr txBox="1"/>
          <p:nvPr/>
        </p:nvSpPr>
        <p:spPr>
          <a:xfrm>
            <a:off x="1067150" y="2119431"/>
            <a:ext cx="6859334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Change Leadership — a Program, not a Project</a:t>
            </a:r>
            <a:endParaRPr/>
          </a:p>
          <a:p>
            <a:pPr marL="4572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OKRs</a:t>
            </a:r>
            <a:endParaRPr/>
          </a:p>
          <a:p>
            <a:pPr marL="4572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MSP centricity moving to customer centricity</a:t>
            </a:r>
            <a:endParaRPr/>
          </a:p>
          <a:p>
            <a:pPr marL="4572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From “jobs to be done” to cross-functional acumen</a:t>
            </a:r>
            <a:endParaRPr/>
          </a:p>
          <a:p>
            <a:pPr marL="4572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“The future of MSP is co-managed”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0" name="Google Shape;490;p16"/>
          <p:cNvSpPr txBox="1"/>
          <p:nvPr/>
        </p:nvSpPr>
        <p:spPr>
          <a:xfrm>
            <a:off x="854863" y="1623660"/>
            <a:ext cx="62757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MSP Mindset is shifting too</a:t>
            </a:r>
            <a:endParaRPr sz="1600" b="0" i="1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"/>
          <p:cNvSpPr txBox="1"/>
          <p:nvPr/>
        </p:nvSpPr>
        <p:spPr>
          <a:xfrm>
            <a:off x="249664" y="215539"/>
            <a:ext cx="517459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Continuous Deployment</a:t>
            </a:r>
            <a:endParaRPr sz="30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6" name="Google Shape;496;p17"/>
          <p:cNvSpPr/>
          <p:nvPr/>
        </p:nvSpPr>
        <p:spPr>
          <a:xfrm>
            <a:off x="2948923" y="1232190"/>
            <a:ext cx="1623077" cy="1785892"/>
          </a:xfrm>
          <a:custGeom>
            <a:avLst/>
            <a:gdLst/>
            <a:ahLst/>
            <a:cxnLst/>
            <a:rect l="l" t="t" r="r" b="b"/>
            <a:pathLst>
              <a:path w="335" h="369" extrusionOk="0">
                <a:moveTo>
                  <a:pt x="124" y="247"/>
                </a:moveTo>
                <a:cubicBezTo>
                  <a:pt x="131" y="258"/>
                  <a:pt x="131" y="258"/>
                  <a:pt x="131" y="258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251" y="369"/>
                  <a:pt x="251" y="369"/>
                  <a:pt x="251" y="369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15" y="233"/>
                  <a:pt x="315" y="233"/>
                  <a:pt x="315" y="233"/>
                </a:cubicBezTo>
                <a:cubicBezTo>
                  <a:pt x="335" y="192"/>
                  <a:pt x="335" y="192"/>
                  <a:pt x="335" y="192"/>
                </a:cubicBezTo>
                <a:cubicBezTo>
                  <a:pt x="282" y="209"/>
                  <a:pt x="282" y="209"/>
                  <a:pt x="282" y="209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27" y="93"/>
                  <a:pt x="125" y="18"/>
                  <a:pt x="8" y="0"/>
                </a:cubicBezTo>
                <a:cubicBezTo>
                  <a:pt x="88" y="76"/>
                  <a:pt x="88" y="76"/>
                  <a:pt x="88" y="76"/>
                </a:cubicBezTo>
                <a:cubicBezTo>
                  <a:pt x="0" y="159"/>
                  <a:pt x="0" y="159"/>
                  <a:pt x="0" y="159"/>
                </a:cubicBezTo>
                <a:cubicBezTo>
                  <a:pt x="51" y="171"/>
                  <a:pt x="95" y="202"/>
                  <a:pt x="124" y="2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7"/>
          <p:cNvSpPr/>
          <p:nvPr/>
        </p:nvSpPr>
        <p:spPr>
          <a:xfrm>
            <a:off x="3104956" y="2665315"/>
            <a:ext cx="1360196" cy="1799460"/>
          </a:xfrm>
          <a:custGeom>
            <a:avLst/>
            <a:gdLst/>
            <a:ahLst/>
            <a:cxnLst/>
            <a:rect l="l" t="t" r="r" b="b"/>
            <a:pathLst>
              <a:path w="281" h="372" extrusionOk="0">
                <a:moveTo>
                  <a:pt x="77" y="190"/>
                </a:moveTo>
                <a:cubicBezTo>
                  <a:pt x="69" y="200"/>
                  <a:pt x="69" y="200"/>
                  <a:pt x="69" y="200"/>
                </a:cubicBezTo>
                <a:cubicBezTo>
                  <a:pt x="36" y="155"/>
                  <a:pt x="36" y="155"/>
                  <a:pt x="36" y="155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0" y="347"/>
                  <a:pt x="0" y="347"/>
                  <a:pt x="0" y="347"/>
                </a:cubicBezTo>
                <a:cubicBezTo>
                  <a:pt x="194" y="372"/>
                  <a:pt x="194" y="372"/>
                  <a:pt x="194" y="372"/>
                </a:cubicBezTo>
                <a:cubicBezTo>
                  <a:pt x="162" y="328"/>
                  <a:pt x="162" y="328"/>
                  <a:pt x="162" y="328"/>
                </a:cubicBezTo>
                <a:cubicBezTo>
                  <a:pt x="168" y="322"/>
                  <a:pt x="168" y="322"/>
                  <a:pt x="168" y="322"/>
                </a:cubicBezTo>
                <a:cubicBezTo>
                  <a:pt x="241" y="253"/>
                  <a:pt x="281" y="160"/>
                  <a:pt x="281" y="60"/>
                </a:cubicBezTo>
                <a:cubicBezTo>
                  <a:pt x="281" y="40"/>
                  <a:pt x="280" y="20"/>
                  <a:pt x="276" y="0"/>
                </a:cubicBezTo>
                <a:cubicBezTo>
                  <a:pt x="249" y="58"/>
                  <a:pt x="249" y="58"/>
                  <a:pt x="249" y="58"/>
                </a:cubicBezTo>
                <a:cubicBezTo>
                  <a:pt x="228" y="102"/>
                  <a:pt x="228" y="102"/>
                  <a:pt x="228" y="102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50"/>
                  <a:pt x="124" y="55"/>
                  <a:pt x="124" y="60"/>
                </a:cubicBezTo>
                <a:cubicBezTo>
                  <a:pt x="124" y="107"/>
                  <a:pt x="107" y="153"/>
                  <a:pt x="77" y="1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7"/>
          <p:cNvSpPr/>
          <p:nvPr/>
        </p:nvSpPr>
        <p:spPr>
          <a:xfrm>
            <a:off x="1515800" y="3621861"/>
            <a:ext cx="2014854" cy="1075267"/>
          </a:xfrm>
          <a:custGeom>
            <a:avLst/>
            <a:gdLst/>
            <a:ahLst/>
            <a:cxnLst/>
            <a:rect l="l" t="t" r="r" b="b"/>
            <a:pathLst>
              <a:path w="416" h="222" extrusionOk="0">
                <a:moveTo>
                  <a:pt x="173" y="49"/>
                </a:moveTo>
                <a:cubicBezTo>
                  <a:pt x="161" y="44"/>
                  <a:pt x="161" y="44"/>
                  <a:pt x="161" y="44"/>
                </a:cubicBezTo>
                <a:cubicBezTo>
                  <a:pt x="193" y="0"/>
                  <a:pt x="193" y="0"/>
                  <a:pt x="193" y="0"/>
                </a:cubicBezTo>
                <a:cubicBezTo>
                  <a:pt x="138" y="7"/>
                  <a:pt x="138" y="7"/>
                  <a:pt x="138" y="7"/>
                </a:cubicBezTo>
                <a:cubicBezTo>
                  <a:pt x="138" y="7"/>
                  <a:pt x="138" y="7"/>
                  <a:pt x="138" y="7"/>
                </a:cubicBezTo>
                <a:cubicBezTo>
                  <a:pt x="0" y="25"/>
                  <a:pt x="0" y="25"/>
                  <a:pt x="0" y="25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35" y="217"/>
                  <a:pt x="35" y="217"/>
                  <a:pt x="35" y="217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76" y="177"/>
                  <a:pt x="76" y="177"/>
                  <a:pt x="76" y="177"/>
                </a:cubicBezTo>
                <a:cubicBezTo>
                  <a:pt x="129" y="206"/>
                  <a:pt x="189" y="222"/>
                  <a:pt x="250" y="222"/>
                </a:cubicBezTo>
                <a:cubicBezTo>
                  <a:pt x="308" y="222"/>
                  <a:pt x="365" y="208"/>
                  <a:pt x="416" y="181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25" y="50"/>
                  <a:pt x="325" y="50"/>
                  <a:pt x="325" y="50"/>
                </a:cubicBezTo>
                <a:cubicBezTo>
                  <a:pt x="301" y="59"/>
                  <a:pt x="276" y="64"/>
                  <a:pt x="250" y="64"/>
                </a:cubicBezTo>
                <a:cubicBezTo>
                  <a:pt x="223" y="64"/>
                  <a:pt x="198" y="59"/>
                  <a:pt x="173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7"/>
          <p:cNvSpPr/>
          <p:nvPr/>
        </p:nvSpPr>
        <p:spPr>
          <a:xfrm>
            <a:off x="761077" y="2049665"/>
            <a:ext cx="1239780" cy="2138662"/>
          </a:xfrm>
          <a:custGeom>
            <a:avLst/>
            <a:gdLst/>
            <a:ahLst/>
            <a:cxnLst/>
            <a:rect l="l" t="t" r="r" b="b"/>
            <a:pathLst>
              <a:path w="256" h="442" extrusionOk="0">
                <a:moveTo>
                  <a:pt x="204" y="173"/>
                </a:moveTo>
                <a:cubicBezTo>
                  <a:pt x="205" y="160"/>
                  <a:pt x="205" y="160"/>
                  <a:pt x="205" y="160"/>
                </a:cubicBezTo>
                <a:cubicBezTo>
                  <a:pt x="256" y="176"/>
                  <a:pt x="256" y="176"/>
                  <a:pt x="256" y="176"/>
                </a:cubicBezTo>
                <a:cubicBezTo>
                  <a:pt x="233" y="128"/>
                  <a:pt x="233" y="128"/>
                  <a:pt x="233" y="128"/>
                </a:cubicBezTo>
                <a:cubicBezTo>
                  <a:pt x="233" y="128"/>
                  <a:pt x="233" y="128"/>
                  <a:pt x="233" y="128"/>
                </a:cubicBezTo>
                <a:cubicBezTo>
                  <a:pt x="172" y="0"/>
                  <a:pt x="172" y="0"/>
                  <a:pt x="172" y="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0" y="93"/>
                  <a:pt x="0" y="93"/>
                  <a:pt x="0" y="93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8" y="142"/>
                  <a:pt x="46" y="165"/>
                  <a:pt x="46" y="187"/>
                </a:cubicBezTo>
                <a:cubicBezTo>
                  <a:pt x="46" y="283"/>
                  <a:pt x="84" y="374"/>
                  <a:pt x="152" y="442"/>
                </a:cubicBezTo>
                <a:cubicBezTo>
                  <a:pt x="131" y="332"/>
                  <a:pt x="131" y="332"/>
                  <a:pt x="131" y="332"/>
                </a:cubicBezTo>
                <a:cubicBezTo>
                  <a:pt x="250" y="317"/>
                  <a:pt x="250" y="317"/>
                  <a:pt x="250" y="317"/>
                </a:cubicBezTo>
                <a:cubicBezTo>
                  <a:pt x="220" y="281"/>
                  <a:pt x="203" y="235"/>
                  <a:pt x="203" y="187"/>
                </a:cubicBezTo>
                <a:cubicBezTo>
                  <a:pt x="203" y="183"/>
                  <a:pt x="204" y="178"/>
                  <a:pt x="204" y="1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7"/>
          <p:cNvSpPr/>
          <p:nvPr/>
        </p:nvSpPr>
        <p:spPr>
          <a:xfrm>
            <a:off x="1173206" y="947262"/>
            <a:ext cx="2057254" cy="1494180"/>
          </a:xfrm>
          <a:custGeom>
            <a:avLst/>
            <a:gdLst/>
            <a:ahLst/>
            <a:cxnLst/>
            <a:rect l="l" t="t" r="r" b="b"/>
            <a:pathLst>
              <a:path w="425" h="309" extrusionOk="0">
                <a:moveTo>
                  <a:pt x="270" y="219"/>
                </a:moveTo>
                <a:cubicBezTo>
                  <a:pt x="283" y="216"/>
                  <a:pt x="283" y="216"/>
                  <a:pt x="283" y="216"/>
                </a:cubicBezTo>
                <a:cubicBezTo>
                  <a:pt x="283" y="269"/>
                  <a:pt x="283" y="269"/>
                  <a:pt x="283" y="269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425" y="135"/>
                  <a:pt x="425" y="135"/>
                  <a:pt x="425" y="135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283" y="0"/>
                  <a:pt x="283" y="0"/>
                  <a:pt x="283" y="0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74" y="58"/>
                  <a:pt x="274" y="58"/>
                  <a:pt x="274" y="58"/>
                </a:cubicBezTo>
                <a:cubicBezTo>
                  <a:pt x="156" y="74"/>
                  <a:pt x="54" y="146"/>
                  <a:pt x="0" y="251"/>
                </a:cubicBezTo>
                <a:cubicBezTo>
                  <a:pt x="96" y="199"/>
                  <a:pt x="96" y="199"/>
                  <a:pt x="96" y="19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76" y="265"/>
                  <a:pt x="219" y="232"/>
                  <a:pt x="270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17" descr="Head with 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833" y="4012061"/>
            <a:ext cx="437182" cy="43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7" descr="Lightbul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0654" y="1897606"/>
            <a:ext cx="437182" cy="43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7" descr="Magnifying glas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3242" y="1460424"/>
            <a:ext cx="437182" cy="43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7" descr="Papercli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3206" y="2799491"/>
            <a:ext cx="437182" cy="43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7" descr="Troph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6687" y="3379961"/>
            <a:ext cx="437182" cy="43718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7"/>
          <p:cNvSpPr txBox="1"/>
          <p:nvPr/>
        </p:nvSpPr>
        <p:spPr>
          <a:xfrm>
            <a:off x="5424255" y="1830535"/>
            <a:ext cx="30654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" sz="2400" b="1" i="0" u="none" strike="noStrike" cap="none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Discover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" sz="2400" b="1" i="0" u="none" strike="noStrike" cap="none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Plan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" sz="2400" b="1" i="0" u="none" strike="noStrike" cap="none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Execute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" sz="2400" b="1" i="0" u="none" strike="noStrike" cap="none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Steer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" sz="2400" b="1" i="0" u="none" strike="noStrike" cap="none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Prove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2793844" y="1241266"/>
            <a:ext cx="3556313" cy="3556313"/>
            <a:chOff x="2703600" y="1142775"/>
            <a:chExt cx="3736800" cy="3736800"/>
          </a:xfrm>
        </p:grpSpPr>
        <p:sp>
          <p:nvSpPr>
            <p:cNvPr id="512" name="Google Shape;512;p18"/>
            <p:cNvSpPr/>
            <p:nvPr/>
          </p:nvSpPr>
          <p:spPr>
            <a:xfrm>
              <a:off x="2703600" y="1142775"/>
              <a:ext cx="3736800" cy="3736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513" name="Google Shape;513;p18"/>
            <p:cNvGrpSpPr/>
            <p:nvPr/>
          </p:nvGrpSpPr>
          <p:grpSpPr>
            <a:xfrm>
              <a:off x="3580651" y="1263783"/>
              <a:ext cx="260672" cy="186969"/>
              <a:chOff x="3580651" y="1263783"/>
              <a:chExt cx="260672" cy="186969"/>
            </a:xfrm>
          </p:grpSpPr>
          <p:sp>
            <p:nvSpPr>
              <p:cNvPr id="514" name="Google Shape;514;p18"/>
              <p:cNvSpPr/>
              <p:nvPr/>
            </p:nvSpPr>
            <p:spPr>
              <a:xfrm rot="4096941">
                <a:off x="3746266" y="1270124"/>
                <a:ext cx="76209" cy="92254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15" name="Google Shape;515;p18"/>
              <p:cNvSpPr/>
              <p:nvPr/>
            </p:nvSpPr>
            <p:spPr>
              <a:xfrm rot="3539857">
                <a:off x="3601598" y="1348326"/>
                <a:ext cx="76300" cy="92043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516" name="Google Shape;516;p18"/>
            <p:cNvGrpSpPr/>
            <p:nvPr/>
          </p:nvGrpSpPr>
          <p:grpSpPr>
            <a:xfrm rot="9085074">
              <a:off x="5970013" y="3828203"/>
              <a:ext cx="399367" cy="272502"/>
              <a:chOff x="3441942" y="1263783"/>
              <a:chExt cx="399381" cy="272512"/>
            </a:xfrm>
          </p:grpSpPr>
          <p:sp>
            <p:nvSpPr>
              <p:cNvPr id="517" name="Google Shape;517;p18"/>
              <p:cNvSpPr/>
              <p:nvPr/>
            </p:nvSpPr>
            <p:spPr>
              <a:xfrm rot="4096941">
                <a:off x="3746266" y="1270124"/>
                <a:ext cx="76209" cy="92254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18" name="Google Shape;518;p18"/>
              <p:cNvSpPr/>
              <p:nvPr/>
            </p:nvSpPr>
            <p:spPr>
              <a:xfrm rot="3539857">
                <a:off x="3601598" y="1348326"/>
                <a:ext cx="76300" cy="92043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19" name="Google Shape;519;p18"/>
              <p:cNvSpPr/>
              <p:nvPr/>
            </p:nvSpPr>
            <p:spPr>
              <a:xfrm rot="3160738">
                <a:off x="3463540" y="1432071"/>
                <a:ext cx="76202" cy="92043"/>
              </a:xfrm>
              <a:prstGeom prst="triangle">
                <a:avLst>
                  <a:gd name="adj" fmla="val 55103"/>
                </a:avLst>
              </a:prstGeom>
              <a:solidFill>
                <a:schemeClr val="accent6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sp>
        <p:nvSpPr>
          <p:cNvPr id="520" name="Google Shape;520;p18"/>
          <p:cNvSpPr/>
          <p:nvPr/>
        </p:nvSpPr>
        <p:spPr>
          <a:xfrm rot="363368">
            <a:off x="2767460" y="2578348"/>
            <a:ext cx="133646" cy="161110"/>
          </a:xfrm>
          <a:prstGeom prst="triangle">
            <a:avLst>
              <a:gd name="adj" fmla="val 551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1" name="Google Shape;521;p18"/>
          <p:cNvSpPr/>
          <p:nvPr/>
        </p:nvSpPr>
        <p:spPr>
          <a:xfrm rot="9933471">
            <a:off x="6243199" y="2578364"/>
            <a:ext cx="133519" cy="161096"/>
          </a:xfrm>
          <a:prstGeom prst="triangle">
            <a:avLst>
              <a:gd name="adj" fmla="val 551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4505251" y="4721922"/>
            <a:ext cx="133500" cy="161100"/>
          </a:xfrm>
          <a:prstGeom prst="triangle">
            <a:avLst>
              <a:gd name="adj" fmla="val 551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23" name="Google Shape;523;p18"/>
          <p:cNvGrpSpPr/>
          <p:nvPr/>
        </p:nvGrpSpPr>
        <p:grpSpPr>
          <a:xfrm>
            <a:off x="3544350" y="1109325"/>
            <a:ext cx="2055300" cy="977250"/>
            <a:chOff x="3544350" y="797400"/>
            <a:chExt cx="2055300" cy="977250"/>
          </a:xfrm>
        </p:grpSpPr>
        <p:sp>
          <p:nvSpPr>
            <p:cNvPr id="524" name="Google Shape;524;p18"/>
            <p:cNvSpPr/>
            <p:nvPr/>
          </p:nvSpPr>
          <p:spPr>
            <a:xfrm>
              <a:off x="3545850" y="802950"/>
              <a:ext cx="2052300" cy="971700"/>
            </a:xfrm>
            <a:prstGeom prst="roundRect">
              <a:avLst>
                <a:gd name="adj" fmla="val 1171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A1C2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3545850" y="939650"/>
              <a:ext cx="2053800" cy="233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3545850" y="797400"/>
              <a:ext cx="2052300" cy="372000"/>
            </a:xfrm>
            <a:prstGeom prst="roundRect">
              <a:avLst>
                <a:gd name="adj" fmla="val 1948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Business Discovery</a:t>
              </a:r>
              <a:endParaRPr sz="14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27" name="Google Shape;527;p18"/>
            <p:cNvSpPr txBox="1"/>
            <p:nvPr/>
          </p:nvSpPr>
          <p:spPr>
            <a:xfrm>
              <a:off x="3544350" y="1172750"/>
              <a:ext cx="20538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A1C2B"/>
                  </a:solidFill>
                  <a:latin typeface="Inter"/>
                  <a:ea typeface="Inter"/>
                  <a:cs typeface="Inter"/>
                  <a:sym typeface="Inter"/>
                </a:rPr>
                <a:t>Know their business like your own &amp; elicit goals</a:t>
              </a:r>
              <a:endParaRPr sz="1400" b="0" i="0" u="none" strike="noStrike" cap="none">
                <a:solidFill>
                  <a:srgbClr val="0A1C2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28" name="Google Shape;528;p18"/>
          <p:cNvGrpSpPr/>
          <p:nvPr/>
        </p:nvGrpSpPr>
        <p:grpSpPr>
          <a:xfrm>
            <a:off x="5955451" y="3663350"/>
            <a:ext cx="2065712" cy="977250"/>
            <a:chOff x="3533938" y="797400"/>
            <a:chExt cx="2065712" cy="977250"/>
          </a:xfrm>
        </p:grpSpPr>
        <p:sp>
          <p:nvSpPr>
            <p:cNvPr id="529" name="Google Shape;529;p18"/>
            <p:cNvSpPr/>
            <p:nvPr/>
          </p:nvSpPr>
          <p:spPr>
            <a:xfrm>
              <a:off x="3545850" y="802950"/>
              <a:ext cx="2052300" cy="971700"/>
            </a:xfrm>
            <a:prstGeom prst="roundRect">
              <a:avLst>
                <a:gd name="adj" fmla="val 1171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A1C2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3545850" y="939650"/>
              <a:ext cx="2053800" cy="233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3545850" y="797400"/>
              <a:ext cx="2052300" cy="372000"/>
            </a:xfrm>
            <a:prstGeom prst="roundRect">
              <a:avLst>
                <a:gd name="adj" fmla="val 1948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Value Alignment</a:t>
              </a:r>
              <a:endParaRPr sz="14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2" name="Google Shape;532;p18"/>
            <p:cNvSpPr txBox="1"/>
            <p:nvPr/>
          </p:nvSpPr>
          <p:spPr>
            <a:xfrm>
              <a:off x="3533938" y="1172750"/>
              <a:ext cx="2064212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A1C2B"/>
                  </a:solidFill>
                  <a:latin typeface="Inter"/>
                  <a:ea typeface="Inter"/>
                  <a:cs typeface="Inter"/>
                  <a:sym typeface="Inter"/>
                </a:rPr>
                <a:t>Align services &amp; initiatives around goals</a:t>
              </a:r>
              <a:endParaRPr sz="1200" b="0" i="0" u="none" strike="noStrike" cap="none">
                <a:solidFill>
                  <a:srgbClr val="0A1C2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33" name="Google Shape;533;p18"/>
          <p:cNvSpPr txBox="1"/>
          <p:nvPr/>
        </p:nvSpPr>
        <p:spPr>
          <a:xfrm>
            <a:off x="1357055" y="280133"/>
            <a:ext cx="626879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Customer Success Growth Loop</a:t>
            </a:r>
            <a:endParaRPr sz="30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4" name="Google Shape;534;p18"/>
          <p:cNvSpPr txBox="1"/>
          <p:nvPr/>
        </p:nvSpPr>
        <p:spPr>
          <a:xfrm>
            <a:off x="3876616" y="2571750"/>
            <a:ext cx="1484656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Delivering Results</a:t>
            </a:r>
            <a:br>
              <a:rPr lang="en" sz="18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8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that Win</a:t>
            </a:r>
            <a:endParaRPr sz="18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35" name="Google Shape;535;p18"/>
          <p:cNvGrpSpPr/>
          <p:nvPr/>
        </p:nvGrpSpPr>
        <p:grpSpPr>
          <a:xfrm>
            <a:off x="1124338" y="3663350"/>
            <a:ext cx="2053800" cy="977250"/>
            <a:chOff x="3545850" y="797400"/>
            <a:chExt cx="2053800" cy="977250"/>
          </a:xfrm>
        </p:grpSpPr>
        <p:sp>
          <p:nvSpPr>
            <p:cNvPr id="536" name="Google Shape;536;p18"/>
            <p:cNvSpPr/>
            <p:nvPr/>
          </p:nvSpPr>
          <p:spPr>
            <a:xfrm>
              <a:off x="3545850" y="802950"/>
              <a:ext cx="2052300" cy="971700"/>
            </a:xfrm>
            <a:prstGeom prst="roundRect">
              <a:avLst>
                <a:gd name="adj" fmla="val 1171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A1C2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3545850" y="939650"/>
              <a:ext cx="2053800" cy="233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3545850" y="797400"/>
              <a:ext cx="2052300" cy="372000"/>
            </a:xfrm>
            <a:prstGeom prst="roundRect">
              <a:avLst>
                <a:gd name="adj" fmla="val 1948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Business Impact</a:t>
              </a:r>
              <a:endParaRPr sz="13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9" name="Google Shape;539;p18"/>
            <p:cNvSpPr txBox="1"/>
            <p:nvPr/>
          </p:nvSpPr>
          <p:spPr>
            <a:xfrm>
              <a:off x="3653700" y="1172750"/>
              <a:ext cx="1836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A1C2B"/>
                  </a:solidFill>
                  <a:latin typeface="Inter"/>
                  <a:ea typeface="Inter"/>
                  <a:cs typeface="Inter"/>
                  <a:sym typeface="Inter"/>
                </a:rPr>
                <a:t>Deliver value through measurable outcomes</a:t>
              </a:r>
              <a:endParaRPr sz="1200" b="0" i="0" u="none" strike="noStrike" cap="none">
                <a:solidFill>
                  <a:srgbClr val="0A1C2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rPr>
              <a:t>Poll</a:t>
            </a:r>
            <a:endParaRPr sz="3200" b="1">
              <a:solidFill>
                <a:schemeClr val="accent6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>
                <a:latin typeface="Roboto Medium"/>
                <a:ea typeface="Roboto Medium"/>
                <a:cs typeface="Roboto Medium"/>
                <a:sym typeface="Roboto Medium"/>
              </a:rPr>
              <a:t>What documented processes do you have in place to “future-proof” your MSP?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45" name="Google Shape;545;p10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0"/>
          <p:cNvSpPr txBox="1"/>
          <p:nvPr/>
        </p:nvSpPr>
        <p:spPr>
          <a:xfrm>
            <a:off x="1067150" y="250925"/>
            <a:ext cx="6275701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47" name="Google Shape;5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7">
            <a:off x="454039" y="282536"/>
            <a:ext cx="267646" cy="36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9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b="1">
                <a:latin typeface="Roboto Black"/>
                <a:ea typeface="Roboto Black"/>
                <a:cs typeface="Roboto Black"/>
                <a:sym typeface="Roboto Black"/>
              </a:rPr>
              <a:t>How do you do this with vCISO?</a:t>
            </a:r>
            <a:endParaRPr b="1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9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55" name="Google Shape;5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0"/>
          <p:cNvSpPr txBox="1"/>
          <p:nvPr/>
        </p:nvSpPr>
        <p:spPr>
          <a:xfrm>
            <a:off x="1067150" y="1153200"/>
            <a:ext cx="62757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Standardize How You Customize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0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0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How do you do this with vCISO?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Google Shape;5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0"/>
          <p:cNvSpPr txBox="1"/>
          <p:nvPr/>
        </p:nvSpPr>
        <p:spPr>
          <a:xfrm>
            <a:off x="1067150" y="2119431"/>
            <a:ext cx="6859334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Conviction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ICP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Stakeholders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Cadences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Performance metrics — What are we reporting to who?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0"/>
          <p:cNvSpPr txBox="1"/>
          <p:nvPr/>
        </p:nvSpPr>
        <p:spPr>
          <a:xfrm>
            <a:off x="854863" y="1623660"/>
            <a:ext cx="62757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Library of repeatable processes</a:t>
            </a: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b="1">
                <a:latin typeface="Roboto Black"/>
                <a:ea typeface="Roboto Black"/>
                <a:cs typeface="Roboto Black"/>
                <a:sym typeface="Roboto Black"/>
              </a:rPr>
              <a:t>Where do programs fail?</a:t>
            </a:r>
            <a:endParaRPr b="1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71" name="Google Shape;571;p21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1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73" name="Google Shape;57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2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2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80" name="Google Shape;5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096" y="725675"/>
            <a:ext cx="6372120" cy="391706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2"/>
          <p:cNvSpPr txBox="1"/>
          <p:nvPr/>
        </p:nvSpPr>
        <p:spPr>
          <a:xfrm>
            <a:off x="513309" y="1262270"/>
            <a:ext cx="2144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Source: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Verizon 2023</a:t>
            </a:r>
            <a:br>
              <a:rPr lang="en" sz="1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Payment Security Report</a:t>
            </a:r>
            <a:endParaRPr/>
          </a:p>
        </p:txBody>
      </p:sp>
      <p:pic>
        <p:nvPicPr>
          <p:cNvPr id="583" name="Google Shape;58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111" y="2379738"/>
            <a:ext cx="1914146" cy="191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3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b="1">
                <a:latin typeface="Roboto Black"/>
                <a:ea typeface="Roboto Black"/>
                <a:cs typeface="Roboto Black"/>
                <a:sym typeface="Roboto Black"/>
              </a:rPr>
              <a:t>How does this look in practice?</a:t>
            </a:r>
            <a:endParaRPr b="1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89" name="Google Shape;589;p23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3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91" name="Google Shape;5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4"/>
          <p:cNvSpPr txBox="1"/>
          <p:nvPr/>
        </p:nvSpPr>
        <p:spPr>
          <a:xfrm>
            <a:off x="1067150" y="1153200"/>
            <a:ext cx="62757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Stakeholders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4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How does this look in practice?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4"/>
          <p:cNvSpPr txBox="1"/>
          <p:nvPr/>
        </p:nvSpPr>
        <p:spPr>
          <a:xfrm>
            <a:off x="1067150" y="1691779"/>
            <a:ext cx="6859334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Map the client’s organizational decision-making process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Identify each stakeholder and what each one cares about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Elicit goals and objectives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Categorize goals into need to do / want to do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" title="jesse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29275" y="527825"/>
            <a:ext cx="1913400" cy="1913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</p:pic>
      <p:pic>
        <p:nvPicPr>
          <p:cNvPr id="382" name="Google Shape;382;p2" title="luis.jpe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29275" y="2716533"/>
            <a:ext cx="1913400" cy="1913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</p:pic>
      <p:sp>
        <p:nvSpPr>
          <p:cNvPr id="383" name="Google Shape;383;p2"/>
          <p:cNvSpPr txBox="1">
            <a:spLocks noGrp="1"/>
          </p:cNvSpPr>
          <p:nvPr>
            <p:ph type="title"/>
          </p:nvPr>
        </p:nvSpPr>
        <p:spPr>
          <a:xfrm>
            <a:off x="2255300" y="3212850"/>
            <a:ext cx="36750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Luis Giraldo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 txBox="1">
            <a:spLocks noGrp="1"/>
          </p:cNvSpPr>
          <p:nvPr>
            <p:ph type="subTitle" idx="1"/>
          </p:nvPr>
        </p:nvSpPr>
        <p:spPr>
          <a:xfrm>
            <a:off x="2574500" y="3520000"/>
            <a:ext cx="33558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Chief Evangelist at ScalePad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 txBox="1">
            <a:spLocks noGrp="1"/>
          </p:cNvSpPr>
          <p:nvPr>
            <p:ph type="title" idx="4"/>
          </p:nvPr>
        </p:nvSpPr>
        <p:spPr>
          <a:xfrm>
            <a:off x="2255300" y="882325"/>
            <a:ext cx="36750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 Miller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 txBox="1">
            <a:spLocks noGrp="1"/>
          </p:cNvSpPr>
          <p:nvPr>
            <p:ph type="subTitle" idx="5"/>
          </p:nvPr>
        </p:nvSpPr>
        <p:spPr>
          <a:xfrm>
            <a:off x="2574500" y="1189475"/>
            <a:ext cx="33558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Founder at PowerPSA,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creator of the PowerGRYD™ vCISO System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5"/>
          <p:cNvSpPr txBox="1"/>
          <p:nvPr/>
        </p:nvSpPr>
        <p:spPr>
          <a:xfrm>
            <a:off x="1067150" y="1153200"/>
            <a:ext cx="62757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Cadences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5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How does this look in practice?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25"/>
          <p:cNvSpPr txBox="1"/>
          <p:nvPr/>
        </p:nvSpPr>
        <p:spPr>
          <a:xfrm>
            <a:off x="1067150" y="1691779"/>
            <a:ext cx="6859334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Think about how you do it in your own organization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Don’t wedge vCISO into a cadence that’s not fit for purpose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Strategic and/or executive cadences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Security operations cadence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Reporting cadences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6"/>
          <p:cNvSpPr txBox="1"/>
          <p:nvPr/>
        </p:nvSpPr>
        <p:spPr>
          <a:xfrm>
            <a:off x="1067150" y="1153200"/>
            <a:ext cx="62757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Metrics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6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How does this look in practice?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6"/>
          <p:cNvSpPr txBox="1"/>
          <p:nvPr/>
        </p:nvSpPr>
        <p:spPr>
          <a:xfrm>
            <a:off x="1067150" y="1691779"/>
            <a:ext cx="6859334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Don’t conflate throughput with results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OKR structure to focus on outcomes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Leading indicators (progress, project status)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Lagging indicators (change delivered, effectiveness achieved)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</a:pPr>
            <a:endParaRPr sz="1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7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b="1">
                <a:latin typeface="Roboto Black"/>
                <a:ea typeface="Roboto Black"/>
                <a:cs typeface="Roboto Black"/>
                <a:sym typeface="Roboto Black"/>
              </a:rPr>
              <a:t>Listen to the music</a:t>
            </a:r>
            <a:br>
              <a:rPr lang="en" b="1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400" i="1">
                <a:latin typeface="Roboto"/>
                <a:ea typeface="Roboto"/>
                <a:cs typeface="Roboto"/>
                <a:sym typeface="Roboto"/>
              </a:rPr>
              <a:t>Listen for and capture customer triggers,</a:t>
            </a:r>
            <a:br>
              <a:rPr lang="en" sz="2400" i="1">
                <a:latin typeface="Roboto"/>
                <a:ea typeface="Roboto"/>
                <a:cs typeface="Roboto"/>
                <a:sym typeface="Roboto"/>
              </a:rPr>
            </a:br>
            <a:r>
              <a:rPr lang="en" sz="2400" i="1">
                <a:latin typeface="Roboto"/>
                <a:ea typeface="Roboto"/>
                <a:cs typeface="Roboto"/>
                <a:sym typeface="Roboto"/>
              </a:rPr>
              <a:t>and reframe them for your various teams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27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Bonus Cadence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26" name="Google Shape;6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ac83e603d3_0_1340"/>
          <p:cNvSpPr txBox="1">
            <a:spLocks noGrp="1"/>
          </p:cNvSpPr>
          <p:nvPr>
            <p:ph type="title" idx="4294967295"/>
          </p:nvPr>
        </p:nvSpPr>
        <p:spPr>
          <a:xfrm>
            <a:off x="689775" y="273825"/>
            <a:ext cx="36828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1900" b="0">
                <a:solidFill>
                  <a:schemeClr val="lt1"/>
                </a:solidFill>
              </a:rPr>
              <a:t>Learn More About</a:t>
            </a:r>
            <a:endParaRPr sz="1900" b="0">
              <a:solidFill>
                <a:schemeClr val="lt1"/>
              </a:solidFill>
            </a:endParaRPr>
          </a:p>
        </p:txBody>
      </p:sp>
      <p:sp>
        <p:nvSpPr>
          <p:cNvPr id="632" name="Google Shape;632;g3ac83e603d3_0_1340"/>
          <p:cNvSpPr txBox="1"/>
          <p:nvPr/>
        </p:nvSpPr>
        <p:spPr>
          <a:xfrm>
            <a:off x="689775" y="2270600"/>
            <a:ext cx="38715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ControlMap is a compliance automation platform for MSPs designed to expedite the compliance process for over 50+ frameworks such as SOC 2, ISO 27001, and more.</a:t>
            </a:r>
            <a:br>
              <a:rPr lang="en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 platform boosts users’ security posture, develops sales pipelines, and adds peace of mind to security teams.</a:t>
            </a:r>
            <a:endParaRPr sz="14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33" name="Google Shape;633;g3ac83e603d3_0_1340" title="CM q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4425" y="1473650"/>
            <a:ext cx="1888799" cy="188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g3ac83e603d3_0_1340" title="CM_Wh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897" y="1363501"/>
            <a:ext cx="2024351" cy="3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g3ac83e603d3_0_1340"/>
          <p:cNvSpPr txBox="1"/>
          <p:nvPr/>
        </p:nvSpPr>
        <p:spPr>
          <a:xfrm>
            <a:off x="6006624" y="3286250"/>
            <a:ext cx="20244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0" i="1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Scan to Learn More!</a:t>
            </a:r>
            <a:endParaRPr sz="1600" b="0" i="1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6" name="Google Shape;636;g3ac83e603d3_0_1340"/>
          <p:cNvSpPr txBox="1"/>
          <p:nvPr/>
        </p:nvSpPr>
        <p:spPr>
          <a:xfrm>
            <a:off x="689775" y="1770800"/>
            <a:ext cx="357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Cybersecurity Compliance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34" title="PowerGRYD vCISO System (Social Banner) (2).png"/>
          <p:cNvPicPr preferRelativeResize="0"/>
          <p:nvPr/>
        </p:nvPicPr>
        <p:blipFill rotWithShape="1">
          <a:blip r:embed="rId3">
            <a:alphaModFix/>
          </a:blip>
          <a:srcRect l="10840" t="19460" r="1591" b="20605"/>
          <a:stretch/>
        </p:blipFill>
        <p:spPr>
          <a:xfrm>
            <a:off x="1413900" y="1640900"/>
            <a:ext cx="6316200" cy="2431800"/>
          </a:xfrm>
          <a:prstGeom prst="roundRect">
            <a:avLst>
              <a:gd name="adj" fmla="val 7624"/>
            </a:avLst>
          </a:prstGeom>
          <a:noFill/>
          <a:ln>
            <a:noFill/>
          </a:ln>
        </p:spPr>
      </p:pic>
      <p:sp>
        <p:nvSpPr>
          <p:cNvPr id="642" name="Google Shape;642;p34"/>
          <p:cNvSpPr txBox="1">
            <a:spLocks noGrp="1"/>
          </p:cNvSpPr>
          <p:nvPr>
            <p:ph type="title"/>
          </p:nvPr>
        </p:nvSpPr>
        <p:spPr>
          <a:xfrm>
            <a:off x="1180350" y="252850"/>
            <a:ext cx="678330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700" b="0"/>
              <a:t>Learn more about the PowerGRYD™ vCISO System</a:t>
            </a:r>
            <a:endParaRPr sz="2700" b="0"/>
          </a:p>
        </p:txBody>
      </p:sp>
      <p:sp>
        <p:nvSpPr>
          <p:cNvPr id="643" name="Google Shape;643;p34"/>
          <p:cNvSpPr txBox="1">
            <a:spLocks noGrp="1"/>
          </p:cNvSpPr>
          <p:nvPr>
            <p:ph type="title"/>
          </p:nvPr>
        </p:nvSpPr>
        <p:spPr>
          <a:xfrm>
            <a:off x="951150" y="4103525"/>
            <a:ext cx="72417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https://PowerGRYD.group</a:t>
            </a:r>
            <a:endParaRPr sz="2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"/>
          <p:cNvSpPr txBox="1"/>
          <p:nvPr/>
        </p:nvSpPr>
        <p:spPr>
          <a:xfrm>
            <a:off x="485169" y="1536866"/>
            <a:ext cx="3129568" cy="206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Roboto Black"/>
              </a:rPr>
              <a:t>Cross-Functional Prep and Offer Readiness</a:t>
            </a:r>
            <a:endParaRPr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Roboto Black"/>
              </a:rPr>
              <a:t>Realistic Client Identification and Goal Setting</a:t>
            </a:r>
            <a:endParaRPr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Roboto Black"/>
              </a:rPr>
              <a:t>Setting Up Feedback Loops</a:t>
            </a:r>
            <a:endParaRPr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285750" marR="0" lvl="0" indent="-1746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Roboto Black"/>
            </a:endParaRPr>
          </a:p>
          <a:p>
            <a:pPr marL="285750" marR="0" lvl="0" indent="-1746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Roboto Black"/>
            </a:endParaRPr>
          </a:p>
        </p:txBody>
      </p:sp>
      <p:sp>
        <p:nvSpPr>
          <p:cNvPr id="392" name="Google Shape;392;p3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"/>
          <p:cNvSpPr txBox="1"/>
          <p:nvPr/>
        </p:nvSpPr>
        <p:spPr>
          <a:xfrm>
            <a:off x="1067150" y="250925"/>
            <a:ext cx="6275701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Session 5 Recap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94" name="Google Shape;3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7">
            <a:off x="454039" y="282536"/>
            <a:ext cx="267646" cy="36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" descr="A qr code with a black backgroun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4579" y="1786196"/>
            <a:ext cx="2934560" cy="29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"/>
          <p:cNvSpPr txBox="1">
            <a:spLocks noGrp="1"/>
          </p:cNvSpPr>
          <p:nvPr>
            <p:ph type="title"/>
          </p:nvPr>
        </p:nvSpPr>
        <p:spPr>
          <a:xfrm>
            <a:off x="4336256" y="944025"/>
            <a:ext cx="4636293" cy="97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1700" dirty="0">
                <a:latin typeface="Roboto Medium"/>
                <a:ea typeface="Roboto Medium"/>
                <a:cs typeface="Roboto Medium"/>
                <a:sym typeface="Roboto Medium"/>
              </a:rPr>
              <a:t>https://go.scalepad.com/vCISO-Resources</a:t>
            </a:r>
            <a:endParaRPr sz="17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7" name="Google Shape;397;p3"/>
          <p:cNvSpPr txBox="1"/>
          <p:nvPr/>
        </p:nvSpPr>
        <p:spPr>
          <a:xfrm>
            <a:off x="5224579" y="836475"/>
            <a:ext cx="2761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Previous Sessions Resources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ac83e603d3_0_966"/>
          <p:cNvSpPr/>
          <p:nvPr/>
        </p:nvSpPr>
        <p:spPr>
          <a:xfrm>
            <a:off x="6191541" y="1462025"/>
            <a:ext cx="2367600" cy="3175200"/>
          </a:xfrm>
          <a:prstGeom prst="roundRect">
            <a:avLst>
              <a:gd name="adj" fmla="val 7330"/>
            </a:avLst>
          </a:prstGeom>
          <a:solidFill>
            <a:srgbClr val="EBA900"/>
          </a:solidFill>
          <a:ln w="9525" cap="flat" cmpd="sng">
            <a:solidFill>
              <a:srgbClr val="0A1C2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3" name="Google Shape;403;g3ac83e603d3_0_966"/>
          <p:cNvCxnSpPr/>
          <p:nvPr/>
        </p:nvCxnSpPr>
        <p:spPr>
          <a:xfrm>
            <a:off x="584850" y="452186"/>
            <a:ext cx="7974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g3ac83e603d3_0_966"/>
          <p:cNvSpPr txBox="1"/>
          <p:nvPr/>
        </p:nvSpPr>
        <p:spPr>
          <a:xfrm>
            <a:off x="948425" y="719150"/>
            <a:ext cx="36366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sz="26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5" name="Google Shape;405;g3ac83e603d3_0_966"/>
          <p:cNvSpPr txBox="1"/>
          <p:nvPr/>
        </p:nvSpPr>
        <p:spPr>
          <a:xfrm>
            <a:off x="948425" y="1443350"/>
            <a:ext cx="487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EBA900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br>
              <a:rPr lang="en" b="1">
                <a:solidFill>
                  <a:srgbClr val="EBA9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b="1">
                <a:solidFill>
                  <a:srgbClr val="EBA900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br>
              <a:rPr lang="en" b="1">
                <a:solidFill>
                  <a:srgbClr val="EBA9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b="1">
                <a:solidFill>
                  <a:srgbClr val="EBA900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b="1">
              <a:solidFill>
                <a:srgbClr val="EBA9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6" name="Google Shape;406;g3ac83e603d3_0_966"/>
          <p:cNvSpPr txBox="1"/>
          <p:nvPr/>
        </p:nvSpPr>
        <p:spPr>
          <a:xfrm>
            <a:off x="1391723" y="1443350"/>
            <a:ext cx="3817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 Shifting Mindset</a:t>
            </a:r>
            <a:b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Strategic approach to future-proofing</a:t>
            </a:r>
            <a:b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Building agile service cadences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7" name="Google Shape;407;g3ac83e603d3_0_966"/>
          <p:cNvCxnSpPr/>
          <p:nvPr/>
        </p:nvCxnSpPr>
        <p:spPr>
          <a:xfrm>
            <a:off x="815713" y="1410200"/>
            <a:ext cx="0" cy="3739200"/>
          </a:xfrm>
          <a:prstGeom prst="straightConnector1">
            <a:avLst/>
          </a:prstGeom>
          <a:noFill/>
          <a:ln w="19050" cap="flat" cmpd="sng">
            <a:solidFill>
              <a:srgbClr val="EBA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8" name="Google Shape;408;g3ac83e603d3_0_966" title="AdobeStock_735506859.jpeg"/>
          <p:cNvPicPr preferRelativeResize="0"/>
          <p:nvPr/>
        </p:nvPicPr>
        <p:blipFill rotWithShape="1">
          <a:blip r:embed="rId3">
            <a:alphaModFix/>
          </a:blip>
          <a:srcRect l="37453" r="19682"/>
          <a:stretch/>
        </p:blipFill>
        <p:spPr>
          <a:xfrm>
            <a:off x="5954425" y="1258525"/>
            <a:ext cx="2489700" cy="3255900"/>
          </a:xfrm>
          <a:prstGeom prst="roundRect">
            <a:avLst>
              <a:gd name="adj" fmla="val 4052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9" name="Google Shape;409;g3ac83e603d3_0_966" title="AdobeStock_571907493.jpeg"/>
          <p:cNvPicPr preferRelativeResize="0"/>
          <p:nvPr/>
        </p:nvPicPr>
        <p:blipFill rotWithShape="1">
          <a:blip r:embed="rId4">
            <a:alphaModFix/>
          </a:blip>
          <a:srcRect l="40996" r="8037"/>
          <a:stretch/>
        </p:blipFill>
        <p:spPr>
          <a:xfrm>
            <a:off x="5954425" y="1258525"/>
            <a:ext cx="2489700" cy="3255900"/>
          </a:xfrm>
          <a:prstGeom prst="roundRect">
            <a:avLst>
              <a:gd name="adj" fmla="val 4052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0" name="Google Shape;410;g3ac83e603d3_0_966"/>
          <p:cNvSpPr/>
          <p:nvPr/>
        </p:nvSpPr>
        <p:spPr>
          <a:xfrm>
            <a:off x="5748975" y="1075825"/>
            <a:ext cx="487800" cy="487800"/>
          </a:xfrm>
          <a:prstGeom prst="roundRect">
            <a:avLst>
              <a:gd name="adj" fmla="val 16667"/>
            </a:avLst>
          </a:prstGeom>
          <a:solidFill>
            <a:srgbClr val="EBA9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3ac83e603d3_0_966"/>
          <p:cNvSpPr/>
          <p:nvPr/>
        </p:nvSpPr>
        <p:spPr>
          <a:xfrm>
            <a:off x="6326925" y="1141875"/>
            <a:ext cx="204300" cy="204300"/>
          </a:xfrm>
          <a:prstGeom prst="roundRect">
            <a:avLst>
              <a:gd name="adj" fmla="val 16667"/>
            </a:avLst>
          </a:prstGeom>
          <a:solidFill>
            <a:srgbClr val="FFCC4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ac83e603d3_0_966"/>
          <p:cNvSpPr/>
          <p:nvPr/>
        </p:nvSpPr>
        <p:spPr>
          <a:xfrm>
            <a:off x="6454900" y="1289450"/>
            <a:ext cx="156900" cy="156900"/>
          </a:xfrm>
          <a:prstGeom prst="roundRect">
            <a:avLst>
              <a:gd name="adj" fmla="val 16667"/>
            </a:avLst>
          </a:prstGeom>
          <a:solidFill>
            <a:srgbClr val="EBA9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ac83e603d3_0_966"/>
          <p:cNvSpPr/>
          <p:nvPr/>
        </p:nvSpPr>
        <p:spPr>
          <a:xfrm>
            <a:off x="5748975" y="1675325"/>
            <a:ext cx="156900" cy="156900"/>
          </a:xfrm>
          <a:prstGeom prst="roundRect">
            <a:avLst>
              <a:gd name="adj" fmla="val 16667"/>
            </a:avLst>
          </a:prstGeom>
          <a:solidFill>
            <a:srgbClr val="FFCC4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 - Development Roadmap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20" name="Google Shape;4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"/>
          <p:cNvSpPr/>
          <p:nvPr/>
        </p:nvSpPr>
        <p:spPr>
          <a:xfrm>
            <a:off x="888777" y="931349"/>
            <a:ext cx="688200" cy="688200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"/>
          <p:cNvSpPr txBox="1"/>
          <p:nvPr/>
        </p:nvSpPr>
        <p:spPr>
          <a:xfrm>
            <a:off x="566147" y="1688335"/>
            <a:ext cx="135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INITIATE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Consensus to build vCISO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"/>
          <p:cNvSpPr txBox="1"/>
          <p:nvPr/>
        </p:nvSpPr>
        <p:spPr>
          <a:xfrm>
            <a:off x="3522177" y="1664010"/>
            <a:ext cx="148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EVALUATE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People/Process/Tech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Strategy and Approach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"/>
          <p:cNvSpPr txBox="1"/>
          <p:nvPr/>
        </p:nvSpPr>
        <p:spPr>
          <a:xfrm>
            <a:off x="6614106" y="1664010"/>
            <a:ext cx="168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PLAN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Go-to-Market, Offer Matrix, Resources, Logistics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638" y="841824"/>
            <a:ext cx="772297" cy="82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3563" y="799676"/>
            <a:ext cx="969476" cy="10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"/>
          <p:cNvSpPr txBox="1"/>
          <p:nvPr/>
        </p:nvSpPr>
        <p:spPr>
          <a:xfrm>
            <a:off x="5205572" y="2829600"/>
            <a:ext cx="183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DEVELOP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Design sales, operations, and service delivery methods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8939" y="2037309"/>
            <a:ext cx="688327" cy="75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3378" y="2072434"/>
            <a:ext cx="704583" cy="75716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"/>
          <p:cNvSpPr txBox="1"/>
          <p:nvPr/>
        </p:nvSpPr>
        <p:spPr>
          <a:xfrm>
            <a:off x="802331" y="4114133"/>
            <a:ext cx="148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ITERATE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Identify primary clients, deliver, iterate, adjust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"/>
          <p:cNvSpPr txBox="1"/>
          <p:nvPr/>
        </p:nvSpPr>
        <p:spPr>
          <a:xfrm>
            <a:off x="3833820" y="4114133"/>
            <a:ext cx="168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LAUNCH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Apply lessons learned, perform full market attack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"/>
          <p:cNvSpPr txBox="1"/>
          <p:nvPr/>
        </p:nvSpPr>
        <p:spPr>
          <a:xfrm>
            <a:off x="6907563" y="4114133"/>
            <a:ext cx="175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OPERATE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Perform continuous delivery and improvement cycles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9830" y="3408359"/>
            <a:ext cx="639288" cy="68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4888" y="3384374"/>
            <a:ext cx="704575" cy="757145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35" name="Google Shape;43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46927" y="3408359"/>
            <a:ext cx="821239" cy="72085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"/>
          <p:cNvSpPr txBox="1"/>
          <p:nvPr/>
        </p:nvSpPr>
        <p:spPr>
          <a:xfrm>
            <a:off x="913223" y="1152300"/>
            <a:ext cx="639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START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p6"/>
          <p:cNvCxnSpPr/>
          <p:nvPr/>
        </p:nvCxnSpPr>
        <p:spPr>
          <a:xfrm>
            <a:off x="1576986" y="1275450"/>
            <a:ext cx="21810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8" name="Google Shape;438;p6"/>
          <p:cNvCxnSpPr/>
          <p:nvPr/>
        </p:nvCxnSpPr>
        <p:spPr>
          <a:xfrm>
            <a:off x="4749886" y="1275450"/>
            <a:ext cx="22944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9" name="Google Shape;439;p6"/>
          <p:cNvCxnSpPr/>
          <p:nvPr/>
        </p:nvCxnSpPr>
        <p:spPr>
          <a:xfrm>
            <a:off x="3268936" y="2523850"/>
            <a:ext cx="24228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440" name="Google Shape;440;p6"/>
          <p:cNvCxnSpPr/>
          <p:nvPr/>
        </p:nvCxnSpPr>
        <p:spPr>
          <a:xfrm>
            <a:off x="1862536" y="3771500"/>
            <a:ext cx="24228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1" name="Google Shape;441;p6"/>
          <p:cNvCxnSpPr/>
          <p:nvPr/>
        </p:nvCxnSpPr>
        <p:spPr>
          <a:xfrm>
            <a:off x="5033636" y="3771500"/>
            <a:ext cx="23205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2" name="Google Shape;442;p6"/>
          <p:cNvCxnSpPr>
            <a:stCxn id="425" idx="3"/>
          </p:cNvCxnSpPr>
          <p:nvPr/>
        </p:nvCxnSpPr>
        <p:spPr>
          <a:xfrm flipH="1">
            <a:off x="6463135" y="1256789"/>
            <a:ext cx="1387800" cy="1304400"/>
          </a:xfrm>
          <a:prstGeom prst="bentConnector3">
            <a:avLst>
              <a:gd name="adj1" fmla="val -41785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3" name="Google Shape;443;p6"/>
          <p:cNvCxnSpPr>
            <a:endCxn id="435" idx="1"/>
          </p:cNvCxnSpPr>
          <p:nvPr/>
        </p:nvCxnSpPr>
        <p:spPr>
          <a:xfrm rot="5400000">
            <a:off x="1136877" y="2501135"/>
            <a:ext cx="1277700" cy="1257600"/>
          </a:xfrm>
          <a:prstGeom prst="bentConnector4">
            <a:avLst>
              <a:gd name="adj1" fmla="val -210"/>
              <a:gd name="adj2" fmla="val 12473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4" name="Google Shape;444;p6"/>
          <p:cNvSpPr txBox="1"/>
          <p:nvPr/>
        </p:nvSpPr>
        <p:spPr>
          <a:xfrm>
            <a:off x="1977758" y="2829600"/>
            <a:ext cx="175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IMPLEMENT</a:t>
            </a:r>
            <a:endParaRPr sz="1400" b="1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Deploy processes, playbooks, and procedures.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b="0">
                <a:latin typeface="Inter Light"/>
                <a:ea typeface="Inter Light"/>
                <a:cs typeface="Inter Light"/>
                <a:sym typeface="Inter Light"/>
              </a:rPr>
              <a:t>Today:</a:t>
            </a:r>
            <a:br>
              <a:rPr lang="en"/>
            </a:br>
            <a:r>
              <a:rPr lang="en" b="1">
                <a:latin typeface="Roboto Black"/>
                <a:ea typeface="Roboto Black"/>
                <a:cs typeface="Roboto Black"/>
                <a:sym typeface="Roboto Black"/>
              </a:rPr>
              <a:t>Operate</a:t>
            </a:r>
            <a:endParaRPr b="1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50" name="Google Shape;450;p7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52" name="Google Shape;4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7"/>
          <p:cNvSpPr txBox="1"/>
          <p:nvPr/>
        </p:nvSpPr>
        <p:spPr>
          <a:xfrm>
            <a:off x="1987650" y="2803425"/>
            <a:ext cx="516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 Continuous Improvement Approach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"/>
          <p:cNvSpPr txBox="1"/>
          <p:nvPr/>
        </p:nvSpPr>
        <p:spPr>
          <a:xfrm>
            <a:off x="2454254" y="3393381"/>
            <a:ext cx="4235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Make our walk match our talk.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rPr>
              <a:t>Poll</a:t>
            </a:r>
            <a:endParaRPr sz="3200" b="1">
              <a:solidFill>
                <a:schemeClr val="accent6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>
                <a:latin typeface="Roboto Medium"/>
                <a:ea typeface="Roboto Medium"/>
                <a:cs typeface="Roboto Medium"/>
                <a:sym typeface="Roboto Medium"/>
              </a:rPr>
              <a:t>How would your clients describe your vCISO offering?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0" name="Google Shape;460;p8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8"/>
          <p:cNvSpPr txBox="1"/>
          <p:nvPr/>
        </p:nvSpPr>
        <p:spPr>
          <a:xfrm>
            <a:off x="1067150" y="250925"/>
            <a:ext cx="6275701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Your vCISO Practice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62" name="Google Shape;4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7">
            <a:off x="454039" y="282536"/>
            <a:ext cx="267646" cy="36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"/>
          <p:cNvSpPr txBox="1"/>
          <p:nvPr/>
        </p:nvSpPr>
        <p:spPr>
          <a:xfrm>
            <a:off x="1067150" y="1153200"/>
            <a:ext cx="62757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The Shifting Tides of Mindset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Customer Mindset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"/>
          <p:cNvSpPr txBox="1"/>
          <p:nvPr/>
        </p:nvSpPr>
        <p:spPr>
          <a:xfrm>
            <a:off x="1067150" y="2119431"/>
            <a:ext cx="6859334" cy="213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 transition from project to program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From “IT problem” to “business risk”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From “checklists” to “continuous governance”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From “tool ownership” to “accountability ownership”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Standing up to legal and regulatory scrutiny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Char char="●"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Risk conversations have entered the building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"/>
          <p:cNvSpPr txBox="1"/>
          <p:nvPr/>
        </p:nvSpPr>
        <p:spPr>
          <a:xfrm>
            <a:off x="854863" y="1623660"/>
            <a:ext cx="62757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What are SMBs and MMEs </a:t>
            </a:r>
            <a:r>
              <a:rPr lang="en" sz="1600" b="1" i="1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actually</a:t>
            </a:r>
            <a:r>
              <a:rPr lang="en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thinking about?</a:t>
            </a:r>
            <a:endParaRPr sz="1600" b="0" i="1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1"/>
          <p:cNvSpPr txBox="1">
            <a:spLocks noGrp="1"/>
          </p:cNvSpPr>
          <p:nvPr>
            <p:ph type="title"/>
          </p:nvPr>
        </p:nvSpPr>
        <p:spPr>
          <a:xfrm>
            <a:off x="1180350" y="1178400"/>
            <a:ext cx="67833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b="1">
                <a:latin typeface="Roboto Black"/>
                <a:ea typeface="Roboto Black"/>
                <a:cs typeface="Roboto Black"/>
                <a:sym typeface="Roboto Black"/>
              </a:rPr>
              <a:t>MSP Mindset is Shifting Too</a:t>
            </a:r>
            <a:endParaRPr b="1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320863" y="191675"/>
            <a:ext cx="534000" cy="534000"/>
          </a:xfrm>
          <a:prstGeom prst="ellipse">
            <a:avLst/>
          </a:prstGeom>
          <a:solidFill>
            <a:srgbClr val="0A1C2B"/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sz="18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1"/>
          <p:cNvSpPr txBox="1"/>
          <p:nvPr/>
        </p:nvSpPr>
        <p:spPr>
          <a:xfrm>
            <a:off x="1067150" y="250925"/>
            <a:ext cx="627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MSP Mindset</a:t>
            </a:r>
            <a:endParaRPr sz="1500" b="1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80" name="Google Shape;4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752">
            <a:off x="454039" y="282536"/>
            <a:ext cx="267645" cy="36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alePad Theme">
  <a:themeElements>
    <a:clrScheme name="Simple Light">
      <a:dk1>
        <a:srgbClr val="0A1C2B"/>
      </a:dk1>
      <a:lt1>
        <a:srgbClr val="FFFFFF"/>
      </a:lt1>
      <a:dk2>
        <a:srgbClr val="0A1C2B"/>
      </a:dk2>
      <a:lt2>
        <a:srgbClr val="F5F5F5"/>
      </a:lt2>
      <a:accent1>
        <a:srgbClr val="489D7E"/>
      </a:accent1>
      <a:accent2>
        <a:srgbClr val="226093"/>
      </a:accent2>
      <a:accent3>
        <a:srgbClr val="007674"/>
      </a:accent3>
      <a:accent4>
        <a:srgbClr val="D0314C"/>
      </a:accent4>
      <a:accent5>
        <a:srgbClr val="683568"/>
      </a:accent5>
      <a:accent6>
        <a:srgbClr val="EBA900"/>
      </a:accent6>
      <a:hlink>
        <a:srgbClr val="B3810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Macintosh PowerPoint</Application>
  <PresentationFormat>On-screen Show (16:9)</PresentationFormat>
  <Paragraphs>136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Inter Light</vt:lpstr>
      <vt:lpstr>Roboto</vt:lpstr>
      <vt:lpstr>Roboto Thin</vt:lpstr>
      <vt:lpstr>Inter</vt:lpstr>
      <vt:lpstr>Roboto Black</vt:lpstr>
      <vt:lpstr>Arial</vt:lpstr>
      <vt:lpstr>Roboto Medium</vt:lpstr>
      <vt:lpstr>Roboto Light</vt:lpstr>
      <vt:lpstr>Roboto SemiBold</vt:lpstr>
      <vt:lpstr>ScalePad Theme</vt:lpstr>
      <vt:lpstr>Building Your vCISO Practice: Future-Proofing your vCISO Practice</vt:lpstr>
      <vt:lpstr>Luis Giraldo </vt:lpstr>
      <vt:lpstr>https://go.scalepad.com/vCISO-Resources</vt:lpstr>
      <vt:lpstr>PowerPoint Presentation</vt:lpstr>
      <vt:lpstr>PowerPoint Presentation</vt:lpstr>
      <vt:lpstr>Today: Operate</vt:lpstr>
      <vt:lpstr>Poll How would your clients describe your vCISO offering?</vt:lpstr>
      <vt:lpstr>PowerPoint Presentation</vt:lpstr>
      <vt:lpstr>MSP Mindset is Shifting Too</vt:lpstr>
      <vt:lpstr>PowerPoint Presentation</vt:lpstr>
      <vt:lpstr>PowerPoint Presentation</vt:lpstr>
      <vt:lpstr>PowerPoint Presentation</vt:lpstr>
      <vt:lpstr>Poll What documented processes do you have in place to “future-proof” your MSP?</vt:lpstr>
      <vt:lpstr>How do you do this with vCISO?</vt:lpstr>
      <vt:lpstr>PowerPoint Presentation</vt:lpstr>
      <vt:lpstr>Where do programs fail?</vt:lpstr>
      <vt:lpstr>PowerPoint Presentation</vt:lpstr>
      <vt:lpstr>How does this look in practice?</vt:lpstr>
      <vt:lpstr>PowerPoint Presentation</vt:lpstr>
      <vt:lpstr>PowerPoint Presentation</vt:lpstr>
      <vt:lpstr>PowerPoint Presentation</vt:lpstr>
      <vt:lpstr>Listen to the music Listen for and capture customer triggers, and reframe them for your various teams</vt:lpstr>
      <vt:lpstr>Learn More About</vt:lpstr>
      <vt:lpstr>Learn more about the PowerGRYD™ vCISO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Luis Giraldo</cp:lastModifiedBy>
  <cp:revision>1</cp:revision>
  <dcterms:modified xsi:type="dcterms:W3CDTF">2025-12-02T00:44:09Z</dcterms:modified>
</cp:coreProperties>
</file>